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handoutMasterIdLst>
    <p:handoutMasterId r:id="rId10"/>
  </p:handoutMasterIdLst>
  <p:sldIdLst>
    <p:sldId id="284" r:id="rId2"/>
    <p:sldId id="274" r:id="rId3"/>
    <p:sldId id="279" r:id="rId4"/>
    <p:sldId id="285" r:id="rId5"/>
    <p:sldId id="286" r:id="rId6"/>
    <p:sldId id="287" r:id="rId7"/>
    <p:sldId id="288" r:id="rId8"/>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8"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2020"/>
    <a:srgbClr val="FFF7F0"/>
    <a:srgbClr val="E95513"/>
    <a:srgbClr val="000000"/>
    <a:srgbClr val="F6C55E"/>
    <a:srgbClr val="F5C5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07" autoAdjust="0"/>
    <p:restoredTop sz="94660"/>
  </p:normalViewPr>
  <p:slideViewPr>
    <p:cSldViewPr snapToGrid="0">
      <p:cViewPr varScale="1">
        <p:scale>
          <a:sx n="117" d="100"/>
          <a:sy n="117" d="100"/>
        </p:scale>
        <p:origin x="1144" y="17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9" d="100"/>
          <a:sy n="49" d="100"/>
        </p:scale>
        <p:origin x="274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29021CD-B8EE-4B6A-A825-7CC7F63148A1}"/>
              </a:ext>
            </a:extLst>
          </p:cNvPr>
          <p:cNvSpPr>
            <a:spLocks noGrp="1"/>
          </p:cNvSpPr>
          <p:nvPr>
            <p:ph type="hdr" sz="quarter"/>
          </p:nvPr>
        </p:nvSpPr>
        <p:spPr>
          <a:xfrm>
            <a:off x="1" y="0"/>
            <a:ext cx="2945659" cy="498056"/>
          </a:xfrm>
          <a:prstGeom prst="rect">
            <a:avLst/>
          </a:prstGeom>
        </p:spPr>
        <p:txBody>
          <a:bodyPr vert="horz" lIns="91426" tIns="45713" rIns="91426" bIns="45713" rtlCol="0"/>
          <a:lstStyle>
            <a:lvl1pPr algn="l">
              <a:defRPr sz="1200"/>
            </a:lvl1pPr>
          </a:lstStyle>
          <a:p>
            <a:endParaRPr kumimoji="1" lang="ja-JP" altLang="en-US" dirty="0"/>
          </a:p>
        </p:txBody>
      </p:sp>
      <p:sp>
        <p:nvSpPr>
          <p:cNvPr id="3" name="日付プレースホルダー 2">
            <a:extLst>
              <a:ext uri="{FF2B5EF4-FFF2-40B4-BE49-F238E27FC236}">
                <a16:creationId xmlns:a16="http://schemas.microsoft.com/office/drawing/2014/main" id="{FA8AA592-39CC-4818-B633-26B4544E8152}"/>
              </a:ext>
            </a:extLst>
          </p:cNvPr>
          <p:cNvSpPr>
            <a:spLocks noGrp="1"/>
          </p:cNvSpPr>
          <p:nvPr>
            <p:ph type="dt" sz="quarter" idx="1"/>
          </p:nvPr>
        </p:nvSpPr>
        <p:spPr>
          <a:xfrm>
            <a:off x="3850444" y="0"/>
            <a:ext cx="2945659" cy="498056"/>
          </a:xfrm>
          <a:prstGeom prst="rect">
            <a:avLst/>
          </a:prstGeom>
        </p:spPr>
        <p:txBody>
          <a:bodyPr vert="horz" lIns="91426" tIns="45713" rIns="91426" bIns="45713" rtlCol="0"/>
          <a:lstStyle>
            <a:lvl1pPr algn="r">
              <a:defRPr sz="1200"/>
            </a:lvl1pPr>
          </a:lstStyle>
          <a:p>
            <a:fld id="{8CE6EEE3-A77C-4578-A2AD-2F3C9275B6D4}" type="datetimeFigureOut">
              <a:rPr kumimoji="1" lang="ja-JP" altLang="en-US" smtClean="0"/>
              <a:t>2023/6/14</a:t>
            </a:fld>
            <a:endParaRPr kumimoji="1" lang="ja-JP" altLang="en-US" dirty="0"/>
          </a:p>
        </p:txBody>
      </p:sp>
      <p:sp>
        <p:nvSpPr>
          <p:cNvPr id="4" name="フッター プレースホルダー 3">
            <a:extLst>
              <a:ext uri="{FF2B5EF4-FFF2-40B4-BE49-F238E27FC236}">
                <a16:creationId xmlns:a16="http://schemas.microsoft.com/office/drawing/2014/main" id="{01FC7FAC-9AEF-4108-B538-5B6FB9183DED}"/>
              </a:ext>
            </a:extLst>
          </p:cNvPr>
          <p:cNvSpPr>
            <a:spLocks noGrp="1"/>
          </p:cNvSpPr>
          <p:nvPr>
            <p:ph type="ftr" sz="quarter" idx="2"/>
          </p:nvPr>
        </p:nvSpPr>
        <p:spPr>
          <a:xfrm>
            <a:off x="1" y="9428584"/>
            <a:ext cx="2945659" cy="498055"/>
          </a:xfrm>
          <a:prstGeom prst="rect">
            <a:avLst/>
          </a:prstGeom>
        </p:spPr>
        <p:txBody>
          <a:bodyPr vert="horz" lIns="91426" tIns="45713" rIns="91426" bIns="45713" rtlCol="0" anchor="b"/>
          <a:lstStyle>
            <a:lvl1pPr algn="l">
              <a:defRPr sz="1200"/>
            </a:lvl1pPr>
          </a:lstStyle>
          <a:p>
            <a:endParaRPr kumimoji="1" lang="ja-JP" altLang="en-US" dirty="0"/>
          </a:p>
        </p:txBody>
      </p:sp>
      <p:sp>
        <p:nvSpPr>
          <p:cNvPr id="5" name="スライド番号プレースホルダー 4">
            <a:extLst>
              <a:ext uri="{FF2B5EF4-FFF2-40B4-BE49-F238E27FC236}">
                <a16:creationId xmlns:a16="http://schemas.microsoft.com/office/drawing/2014/main" id="{308B008D-DD4E-412C-A28F-7F180CF9C3E7}"/>
              </a:ext>
            </a:extLst>
          </p:cNvPr>
          <p:cNvSpPr>
            <a:spLocks noGrp="1"/>
          </p:cNvSpPr>
          <p:nvPr>
            <p:ph type="sldNum" sz="quarter" idx="3"/>
          </p:nvPr>
        </p:nvSpPr>
        <p:spPr>
          <a:xfrm>
            <a:off x="3850444" y="9428584"/>
            <a:ext cx="2945659" cy="498055"/>
          </a:xfrm>
          <a:prstGeom prst="rect">
            <a:avLst/>
          </a:prstGeom>
        </p:spPr>
        <p:txBody>
          <a:bodyPr vert="horz" lIns="91426" tIns="45713" rIns="91426" bIns="45713" rtlCol="0" anchor="b"/>
          <a:lstStyle>
            <a:lvl1pPr algn="r">
              <a:defRPr sz="1200"/>
            </a:lvl1pPr>
          </a:lstStyle>
          <a:p>
            <a:fld id="{0AFF0A31-8077-4C94-8C39-F84B343FE9D6}" type="slidenum">
              <a:rPr kumimoji="1" lang="ja-JP" altLang="en-US" smtClean="0"/>
              <a:t>‹#›</a:t>
            </a:fld>
            <a:endParaRPr kumimoji="1" lang="ja-JP" altLang="en-US" dirty="0"/>
          </a:p>
        </p:txBody>
      </p:sp>
    </p:spTree>
    <p:extLst>
      <p:ext uri="{BB962C8B-B14F-4D97-AF65-F5344CB8AC3E}">
        <p14:creationId xmlns:p14="http://schemas.microsoft.com/office/powerpoint/2010/main" val="1390958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426" tIns="45713" rIns="91426" bIns="45713"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4" y="0"/>
            <a:ext cx="2945659" cy="498056"/>
          </a:xfrm>
          <a:prstGeom prst="rect">
            <a:avLst/>
          </a:prstGeom>
        </p:spPr>
        <p:txBody>
          <a:bodyPr vert="horz" lIns="91426" tIns="45713" rIns="91426" bIns="45713" rtlCol="0"/>
          <a:lstStyle>
            <a:lvl1pPr algn="r">
              <a:defRPr sz="1200"/>
            </a:lvl1pPr>
          </a:lstStyle>
          <a:p>
            <a:fld id="{89026447-B705-49EB-9745-2423357045B9}" type="datetimeFigureOut">
              <a:rPr kumimoji="1" lang="ja-JP" altLang="en-US" smtClean="0"/>
              <a:t>2023/6/14</a:t>
            </a:fld>
            <a:endParaRPr kumimoji="1" lang="ja-JP" altLang="en-US" dirty="0"/>
          </a:p>
        </p:txBody>
      </p:sp>
      <p:sp>
        <p:nvSpPr>
          <p:cNvPr id="4" name="スライド イメージ プレースホルダー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26" tIns="45713" rIns="91426" bIns="45713" rtlCol="0" anchor="ctr"/>
          <a:lstStyle/>
          <a:p>
            <a:endParaRPr lang="ja-JP" altLang="en-US" dirty="0"/>
          </a:p>
        </p:txBody>
      </p:sp>
      <p:sp>
        <p:nvSpPr>
          <p:cNvPr id="5" name="ノート プレースホルダー 4"/>
          <p:cNvSpPr>
            <a:spLocks noGrp="1"/>
          </p:cNvSpPr>
          <p:nvPr>
            <p:ph type="body" sz="quarter" idx="3"/>
          </p:nvPr>
        </p:nvSpPr>
        <p:spPr>
          <a:xfrm>
            <a:off x="679768" y="4777195"/>
            <a:ext cx="5438140" cy="3908614"/>
          </a:xfrm>
          <a:prstGeom prst="rect">
            <a:avLst/>
          </a:prstGeom>
        </p:spPr>
        <p:txBody>
          <a:bodyPr vert="horz" lIns="91426" tIns="45713" rIns="91426"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4"/>
            <a:ext cx="2945659" cy="498055"/>
          </a:xfrm>
          <a:prstGeom prst="rect">
            <a:avLst/>
          </a:prstGeom>
        </p:spPr>
        <p:txBody>
          <a:bodyPr vert="horz" lIns="91426" tIns="45713" rIns="91426" bIns="45713"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4" y="9428584"/>
            <a:ext cx="2945659" cy="498055"/>
          </a:xfrm>
          <a:prstGeom prst="rect">
            <a:avLst/>
          </a:prstGeom>
        </p:spPr>
        <p:txBody>
          <a:bodyPr vert="horz" lIns="91426" tIns="45713" rIns="91426" bIns="45713" rtlCol="0" anchor="b"/>
          <a:lstStyle>
            <a:lvl1pPr algn="r">
              <a:defRPr sz="1200"/>
            </a:lvl1pPr>
          </a:lstStyle>
          <a:p>
            <a:fld id="{3CBACEB7-83EE-4894-9170-76528A0435B7}" type="slidenum">
              <a:rPr kumimoji="1" lang="ja-JP" altLang="en-US" smtClean="0"/>
              <a:t>‹#›</a:t>
            </a:fld>
            <a:endParaRPr kumimoji="1" lang="ja-JP" altLang="en-US" dirty="0"/>
          </a:p>
        </p:txBody>
      </p:sp>
    </p:spTree>
    <p:extLst>
      <p:ext uri="{BB962C8B-B14F-4D97-AF65-F5344CB8AC3E}">
        <p14:creationId xmlns:p14="http://schemas.microsoft.com/office/powerpoint/2010/main" val="25941368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CBACEB7-83EE-4894-9170-76528A0435B7}" type="slidenum">
              <a:rPr kumimoji="1" lang="ja-JP" altLang="en-US" smtClean="0"/>
              <a:t>1</a:t>
            </a:fld>
            <a:endParaRPr kumimoji="1" lang="ja-JP" altLang="en-US" dirty="0"/>
          </a:p>
        </p:txBody>
      </p:sp>
    </p:spTree>
    <p:extLst>
      <p:ext uri="{BB962C8B-B14F-4D97-AF65-F5344CB8AC3E}">
        <p14:creationId xmlns:p14="http://schemas.microsoft.com/office/powerpoint/2010/main" val="2262838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CBACEB7-83EE-4894-9170-76528A0435B7}" type="slidenum">
              <a:rPr kumimoji="1" lang="ja-JP" altLang="en-US" smtClean="0"/>
              <a:t>2</a:t>
            </a:fld>
            <a:endParaRPr kumimoji="1" lang="ja-JP" altLang="en-US" dirty="0"/>
          </a:p>
        </p:txBody>
      </p:sp>
    </p:spTree>
    <p:extLst>
      <p:ext uri="{BB962C8B-B14F-4D97-AF65-F5344CB8AC3E}">
        <p14:creationId xmlns:p14="http://schemas.microsoft.com/office/powerpoint/2010/main" val="718472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CBACEB7-83EE-4894-9170-76528A0435B7}" type="slidenum">
              <a:rPr kumimoji="1" lang="ja-JP" altLang="en-US" smtClean="0"/>
              <a:t>3</a:t>
            </a:fld>
            <a:endParaRPr kumimoji="1" lang="ja-JP" altLang="en-US" dirty="0"/>
          </a:p>
        </p:txBody>
      </p:sp>
    </p:spTree>
    <p:extLst>
      <p:ext uri="{BB962C8B-B14F-4D97-AF65-F5344CB8AC3E}">
        <p14:creationId xmlns:p14="http://schemas.microsoft.com/office/powerpoint/2010/main" val="10024550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0A23A61C-F8F3-4469-AEB1-F57D14FA20FA}"/>
              </a:ext>
            </a:extLst>
          </p:cNvPr>
          <p:cNvSpPr/>
          <p:nvPr userDrawn="1"/>
        </p:nvSpPr>
        <p:spPr>
          <a:xfrm>
            <a:off x="0" y="747252"/>
            <a:ext cx="12192000" cy="6110748"/>
          </a:xfrm>
          <a:prstGeom prst="rect">
            <a:avLst/>
          </a:prstGeom>
          <a:gradFill>
            <a:gsLst>
              <a:gs pos="0">
                <a:schemeClr val="bg1">
                  <a:lumMod val="50000"/>
                </a:schemeClr>
              </a:gs>
              <a:gs pos="83000">
                <a:schemeClr val="tx1"/>
              </a:gs>
            </a:gsLst>
            <a:lin ang="39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5" name="図 14">
            <a:extLst>
              <a:ext uri="{FF2B5EF4-FFF2-40B4-BE49-F238E27FC236}">
                <a16:creationId xmlns:a16="http://schemas.microsoft.com/office/drawing/2014/main" id="{A0A49BDC-5ACB-470C-B33D-727F9978B9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1979" y="-1"/>
            <a:ext cx="8398488" cy="764809"/>
          </a:xfrm>
          <a:prstGeom prst="rect">
            <a:avLst/>
          </a:prstGeom>
          <a:ln>
            <a:noFill/>
          </a:ln>
        </p:spPr>
      </p:pic>
      <p:sp>
        <p:nvSpPr>
          <p:cNvPr id="10" name="スライド番号プレースホルダー 5">
            <a:extLst>
              <a:ext uri="{FF2B5EF4-FFF2-40B4-BE49-F238E27FC236}">
                <a16:creationId xmlns:a16="http://schemas.microsoft.com/office/drawing/2014/main" id="{BB39B4E0-149A-4EB1-990F-FD8F9777B3CC}"/>
              </a:ext>
            </a:extLst>
          </p:cNvPr>
          <p:cNvSpPr>
            <a:spLocks noGrp="1"/>
          </p:cNvSpPr>
          <p:nvPr>
            <p:ph type="sldNum" sz="quarter" idx="12"/>
          </p:nvPr>
        </p:nvSpPr>
        <p:spPr>
          <a:xfrm>
            <a:off x="9332494" y="199840"/>
            <a:ext cx="2743200" cy="365125"/>
          </a:xfrm>
        </p:spPr>
        <p:txBody>
          <a:bodyPr/>
          <a:lstStyle>
            <a:lvl1pPr>
              <a:defRPr sz="2800">
                <a:solidFill>
                  <a:schemeClr val="bg1"/>
                </a:solidFill>
              </a:defRPr>
            </a:lvl1pPr>
          </a:lstStyle>
          <a:p>
            <a:fld id="{962E4F61-21FD-45A2-A24D-6311DD04B37C}" type="slidenum">
              <a:rPr lang="ja-JP" altLang="en-US" smtClean="0"/>
              <a:pPr/>
              <a:t>‹#›</a:t>
            </a:fld>
            <a:endParaRPr lang="ja-JP" altLang="en-US" dirty="0"/>
          </a:p>
        </p:txBody>
      </p:sp>
      <p:pic>
        <p:nvPicPr>
          <p:cNvPr id="8" name="図 7">
            <a:extLst>
              <a:ext uri="{FF2B5EF4-FFF2-40B4-BE49-F238E27FC236}">
                <a16:creationId xmlns:a16="http://schemas.microsoft.com/office/drawing/2014/main" id="{9D792EF1-97CA-41B9-86D2-9D25A3C08C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4925961" cy="1037134"/>
          </a:xfrm>
          <a:prstGeom prst="rect">
            <a:avLst/>
          </a:prstGeom>
        </p:spPr>
      </p:pic>
      <p:cxnSp>
        <p:nvCxnSpPr>
          <p:cNvPr id="18" name="直線コネクタ 17">
            <a:extLst>
              <a:ext uri="{FF2B5EF4-FFF2-40B4-BE49-F238E27FC236}">
                <a16:creationId xmlns:a16="http://schemas.microsoft.com/office/drawing/2014/main" id="{07DF3610-44E0-4BB9-A0AB-2AE8270FBCB5}"/>
              </a:ext>
            </a:extLst>
          </p:cNvPr>
          <p:cNvCxnSpPr>
            <a:cxnSpLocks/>
          </p:cNvCxnSpPr>
          <p:nvPr userDrawn="1"/>
        </p:nvCxnSpPr>
        <p:spPr>
          <a:xfrm>
            <a:off x="0" y="6653719"/>
            <a:ext cx="10294374" cy="0"/>
          </a:xfrm>
          <a:prstGeom prst="line">
            <a:avLst/>
          </a:prstGeom>
          <a:ln w="28575">
            <a:solidFill>
              <a:srgbClr val="F6C55E"/>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406AC9C6-ACF6-4DF5-9EA7-BC8238FC2B97}"/>
              </a:ext>
            </a:extLst>
          </p:cNvPr>
          <p:cNvSpPr txBox="1"/>
          <p:nvPr userDrawn="1"/>
        </p:nvSpPr>
        <p:spPr>
          <a:xfrm>
            <a:off x="10373391" y="6508547"/>
            <a:ext cx="1074461" cy="276999"/>
          </a:xfrm>
          <a:prstGeom prst="rect">
            <a:avLst/>
          </a:prstGeom>
          <a:noFill/>
        </p:spPr>
        <p:txBody>
          <a:bodyPr wrap="none" rtlCol="0">
            <a:spAutoFit/>
          </a:bodyPr>
          <a:lstStyle/>
          <a:p>
            <a:r>
              <a:rPr lang="en-US" altLang="ja-JP" sz="1200" dirty="0">
                <a:solidFill>
                  <a:schemeClr val="bg1"/>
                </a:solidFill>
                <a:latin typeface="Segoe UI" panose="020B0502040204020203" pitchFamily="34" charset="0"/>
                <a:cs typeface="Segoe UI" panose="020B0502040204020203" pitchFamily="34" charset="0"/>
              </a:rPr>
              <a:t>XX University</a:t>
            </a:r>
            <a:endParaRPr kumimoji="1" lang="ja-JP" altLang="en-US" sz="1200" dirty="0">
              <a:solidFill>
                <a:schemeClr val="bg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31644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タイトル スライド">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0A23A61C-F8F3-4469-AEB1-F57D14FA20FA}"/>
              </a:ext>
            </a:extLst>
          </p:cNvPr>
          <p:cNvSpPr/>
          <p:nvPr userDrawn="1"/>
        </p:nvSpPr>
        <p:spPr>
          <a:xfrm>
            <a:off x="0" y="747252"/>
            <a:ext cx="12192000" cy="6110748"/>
          </a:xfrm>
          <a:prstGeom prst="rect">
            <a:avLst/>
          </a:prstGeom>
          <a:gradFill>
            <a:gsLst>
              <a:gs pos="0">
                <a:schemeClr val="bg1">
                  <a:lumMod val="50000"/>
                </a:schemeClr>
              </a:gs>
              <a:gs pos="83000">
                <a:schemeClr val="tx1"/>
              </a:gs>
            </a:gsLst>
            <a:lin ang="39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5" name="図 14">
            <a:extLst>
              <a:ext uri="{FF2B5EF4-FFF2-40B4-BE49-F238E27FC236}">
                <a16:creationId xmlns:a16="http://schemas.microsoft.com/office/drawing/2014/main" id="{A0A49BDC-5ACB-470C-B33D-727F9978B9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1979" y="-1"/>
            <a:ext cx="8398488" cy="764809"/>
          </a:xfrm>
          <a:prstGeom prst="rect">
            <a:avLst/>
          </a:prstGeom>
          <a:ln>
            <a:noFill/>
          </a:ln>
        </p:spPr>
      </p:pic>
      <p:sp>
        <p:nvSpPr>
          <p:cNvPr id="10" name="スライド番号プレースホルダー 5">
            <a:extLst>
              <a:ext uri="{FF2B5EF4-FFF2-40B4-BE49-F238E27FC236}">
                <a16:creationId xmlns:a16="http://schemas.microsoft.com/office/drawing/2014/main" id="{BB39B4E0-149A-4EB1-990F-FD8F9777B3CC}"/>
              </a:ext>
            </a:extLst>
          </p:cNvPr>
          <p:cNvSpPr>
            <a:spLocks noGrp="1"/>
          </p:cNvSpPr>
          <p:nvPr>
            <p:ph type="sldNum" sz="quarter" idx="12"/>
          </p:nvPr>
        </p:nvSpPr>
        <p:spPr>
          <a:xfrm>
            <a:off x="9332494" y="199840"/>
            <a:ext cx="2743200" cy="365125"/>
          </a:xfrm>
        </p:spPr>
        <p:txBody>
          <a:bodyPr/>
          <a:lstStyle>
            <a:lvl1pPr>
              <a:defRPr sz="2800">
                <a:solidFill>
                  <a:schemeClr val="bg1"/>
                </a:solidFill>
              </a:defRPr>
            </a:lvl1pPr>
          </a:lstStyle>
          <a:p>
            <a:fld id="{962E4F61-21FD-45A2-A24D-6311DD04B37C}" type="slidenum">
              <a:rPr lang="ja-JP" altLang="en-US" smtClean="0"/>
              <a:pPr/>
              <a:t>‹#›</a:t>
            </a:fld>
            <a:endParaRPr lang="ja-JP" altLang="en-US" dirty="0"/>
          </a:p>
        </p:txBody>
      </p:sp>
      <p:pic>
        <p:nvPicPr>
          <p:cNvPr id="8" name="図 7">
            <a:extLst>
              <a:ext uri="{FF2B5EF4-FFF2-40B4-BE49-F238E27FC236}">
                <a16:creationId xmlns:a16="http://schemas.microsoft.com/office/drawing/2014/main" id="{9D792EF1-97CA-41B9-86D2-9D25A3C08C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4925961" cy="1037134"/>
          </a:xfrm>
          <a:prstGeom prst="rect">
            <a:avLst/>
          </a:prstGeom>
        </p:spPr>
      </p:pic>
      <p:cxnSp>
        <p:nvCxnSpPr>
          <p:cNvPr id="18" name="直線コネクタ 17">
            <a:extLst>
              <a:ext uri="{FF2B5EF4-FFF2-40B4-BE49-F238E27FC236}">
                <a16:creationId xmlns:a16="http://schemas.microsoft.com/office/drawing/2014/main" id="{07DF3610-44E0-4BB9-A0AB-2AE8270FBCB5}"/>
              </a:ext>
            </a:extLst>
          </p:cNvPr>
          <p:cNvCxnSpPr>
            <a:cxnSpLocks/>
          </p:cNvCxnSpPr>
          <p:nvPr userDrawn="1"/>
        </p:nvCxnSpPr>
        <p:spPr>
          <a:xfrm>
            <a:off x="0" y="6653719"/>
            <a:ext cx="10294374" cy="0"/>
          </a:xfrm>
          <a:prstGeom prst="line">
            <a:avLst/>
          </a:prstGeom>
          <a:ln w="28575">
            <a:solidFill>
              <a:srgbClr val="F6C55E"/>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77A9CECE-90EB-4316-BE71-7C8040ED97EF}"/>
              </a:ext>
            </a:extLst>
          </p:cNvPr>
          <p:cNvSpPr txBox="1"/>
          <p:nvPr userDrawn="1"/>
        </p:nvSpPr>
        <p:spPr>
          <a:xfrm>
            <a:off x="10373391" y="6508547"/>
            <a:ext cx="1074461" cy="276999"/>
          </a:xfrm>
          <a:prstGeom prst="rect">
            <a:avLst/>
          </a:prstGeom>
          <a:noFill/>
        </p:spPr>
        <p:txBody>
          <a:bodyPr wrap="none" rtlCol="0">
            <a:spAutoFit/>
          </a:bodyPr>
          <a:lstStyle/>
          <a:p>
            <a:r>
              <a:rPr lang="en-US" altLang="ja-JP" sz="1200" dirty="0">
                <a:solidFill>
                  <a:schemeClr val="bg1"/>
                </a:solidFill>
                <a:latin typeface="Segoe UI" panose="020B0502040204020203" pitchFamily="34" charset="0"/>
                <a:cs typeface="Segoe UI" panose="020B0502040204020203" pitchFamily="34" charset="0"/>
              </a:rPr>
              <a:t>XX University</a:t>
            </a:r>
            <a:endParaRPr kumimoji="1" lang="ja-JP" altLang="en-US" sz="1200" dirty="0">
              <a:solidFill>
                <a:schemeClr val="bg1"/>
              </a:solidFill>
              <a:latin typeface="Segoe UI" panose="020B0502040204020203" pitchFamily="34" charset="0"/>
              <a:cs typeface="Segoe UI" panose="020B0502040204020203" pitchFamily="34" charset="0"/>
            </a:endParaRPr>
          </a:p>
        </p:txBody>
      </p:sp>
      <p:sp>
        <p:nvSpPr>
          <p:cNvPr id="3" name="図プレースホルダー 2">
            <a:extLst>
              <a:ext uri="{FF2B5EF4-FFF2-40B4-BE49-F238E27FC236}">
                <a16:creationId xmlns:a16="http://schemas.microsoft.com/office/drawing/2014/main" id="{A77BE602-D047-4B0E-94C3-63DE0F9F9763}"/>
              </a:ext>
            </a:extLst>
          </p:cNvPr>
          <p:cNvSpPr>
            <a:spLocks noGrp="1"/>
          </p:cNvSpPr>
          <p:nvPr>
            <p:ph type="pic" sz="quarter" idx="13"/>
          </p:nvPr>
        </p:nvSpPr>
        <p:spPr>
          <a:xfrm>
            <a:off x="1041400" y="2705100"/>
            <a:ext cx="3124200" cy="2451100"/>
          </a:xfrm>
        </p:spPr>
        <p:txBody>
          <a:bodyPr/>
          <a:lstStyle/>
          <a:p>
            <a:endParaRPr kumimoji="1" lang="ja-JP" altLang="en-US" dirty="0"/>
          </a:p>
        </p:txBody>
      </p:sp>
      <p:sp>
        <p:nvSpPr>
          <p:cNvPr id="22" name="図プレースホルダー 2">
            <a:extLst>
              <a:ext uri="{FF2B5EF4-FFF2-40B4-BE49-F238E27FC236}">
                <a16:creationId xmlns:a16="http://schemas.microsoft.com/office/drawing/2014/main" id="{07ACB40C-DCDE-4735-942B-26F0B32D2EB6}"/>
              </a:ext>
            </a:extLst>
          </p:cNvPr>
          <p:cNvSpPr>
            <a:spLocks noGrp="1"/>
          </p:cNvSpPr>
          <p:nvPr>
            <p:ph type="pic" sz="quarter" idx="14"/>
          </p:nvPr>
        </p:nvSpPr>
        <p:spPr>
          <a:xfrm>
            <a:off x="4464050" y="2705100"/>
            <a:ext cx="3124200" cy="2451100"/>
          </a:xfrm>
        </p:spPr>
        <p:txBody>
          <a:bodyPr/>
          <a:lstStyle/>
          <a:p>
            <a:endParaRPr kumimoji="1" lang="ja-JP" altLang="en-US" dirty="0"/>
          </a:p>
        </p:txBody>
      </p:sp>
      <p:sp>
        <p:nvSpPr>
          <p:cNvPr id="23" name="図プレースホルダー 2">
            <a:extLst>
              <a:ext uri="{FF2B5EF4-FFF2-40B4-BE49-F238E27FC236}">
                <a16:creationId xmlns:a16="http://schemas.microsoft.com/office/drawing/2014/main" id="{32570384-89DE-4CFB-ADBF-A78AFC6D84C8}"/>
              </a:ext>
            </a:extLst>
          </p:cNvPr>
          <p:cNvSpPr>
            <a:spLocks noGrp="1"/>
          </p:cNvSpPr>
          <p:nvPr>
            <p:ph type="pic" sz="quarter" idx="15"/>
          </p:nvPr>
        </p:nvSpPr>
        <p:spPr>
          <a:xfrm>
            <a:off x="7886700" y="2705100"/>
            <a:ext cx="3124200" cy="2451100"/>
          </a:xfrm>
        </p:spPr>
        <p:txBody>
          <a:bodyPr/>
          <a:lstStyle/>
          <a:p>
            <a:endParaRPr kumimoji="1" lang="ja-JP" altLang="en-US" dirty="0"/>
          </a:p>
        </p:txBody>
      </p:sp>
    </p:spTree>
    <p:extLst>
      <p:ext uri="{BB962C8B-B14F-4D97-AF65-F5344CB8AC3E}">
        <p14:creationId xmlns:p14="http://schemas.microsoft.com/office/powerpoint/2010/main" val="761745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0A23A61C-F8F3-4469-AEB1-F57D14FA20FA}"/>
              </a:ext>
            </a:extLst>
          </p:cNvPr>
          <p:cNvSpPr/>
          <p:nvPr userDrawn="1"/>
        </p:nvSpPr>
        <p:spPr>
          <a:xfrm>
            <a:off x="0" y="747252"/>
            <a:ext cx="12192000" cy="6110748"/>
          </a:xfrm>
          <a:prstGeom prst="rect">
            <a:avLst/>
          </a:prstGeom>
          <a:gradFill>
            <a:gsLst>
              <a:gs pos="0">
                <a:schemeClr val="bg1">
                  <a:lumMod val="50000"/>
                </a:schemeClr>
              </a:gs>
              <a:gs pos="83000">
                <a:schemeClr val="tx1"/>
              </a:gs>
            </a:gsLst>
            <a:lin ang="39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5" name="図 14">
            <a:extLst>
              <a:ext uri="{FF2B5EF4-FFF2-40B4-BE49-F238E27FC236}">
                <a16:creationId xmlns:a16="http://schemas.microsoft.com/office/drawing/2014/main" id="{A0A49BDC-5ACB-470C-B33D-727F9978B9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1979" y="-1"/>
            <a:ext cx="8398488" cy="764809"/>
          </a:xfrm>
          <a:prstGeom prst="rect">
            <a:avLst/>
          </a:prstGeom>
          <a:ln>
            <a:noFill/>
          </a:ln>
        </p:spPr>
      </p:pic>
      <p:sp>
        <p:nvSpPr>
          <p:cNvPr id="10" name="スライド番号プレースホルダー 5">
            <a:extLst>
              <a:ext uri="{FF2B5EF4-FFF2-40B4-BE49-F238E27FC236}">
                <a16:creationId xmlns:a16="http://schemas.microsoft.com/office/drawing/2014/main" id="{BB39B4E0-149A-4EB1-990F-FD8F9777B3CC}"/>
              </a:ext>
            </a:extLst>
          </p:cNvPr>
          <p:cNvSpPr>
            <a:spLocks noGrp="1"/>
          </p:cNvSpPr>
          <p:nvPr>
            <p:ph type="sldNum" sz="quarter" idx="12"/>
          </p:nvPr>
        </p:nvSpPr>
        <p:spPr>
          <a:xfrm>
            <a:off x="9332494" y="199840"/>
            <a:ext cx="2743200" cy="365125"/>
          </a:xfrm>
        </p:spPr>
        <p:txBody>
          <a:bodyPr/>
          <a:lstStyle>
            <a:lvl1pPr>
              <a:defRPr sz="2800">
                <a:solidFill>
                  <a:schemeClr val="bg1"/>
                </a:solidFill>
              </a:defRPr>
            </a:lvl1pPr>
          </a:lstStyle>
          <a:p>
            <a:fld id="{962E4F61-21FD-45A2-A24D-6311DD04B37C}" type="slidenum">
              <a:rPr lang="ja-JP" altLang="en-US" smtClean="0"/>
              <a:pPr/>
              <a:t>‹#›</a:t>
            </a:fld>
            <a:endParaRPr lang="ja-JP" altLang="en-US" dirty="0"/>
          </a:p>
        </p:txBody>
      </p:sp>
      <p:pic>
        <p:nvPicPr>
          <p:cNvPr id="8" name="図 7">
            <a:extLst>
              <a:ext uri="{FF2B5EF4-FFF2-40B4-BE49-F238E27FC236}">
                <a16:creationId xmlns:a16="http://schemas.microsoft.com/office/drawing/2014/main" id="{9D792EF1-97CA-41B9-86D2-9D25A3C08C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4925961" cy="1037134"/>
          </a:xfrm>
          <a:prstGeom prst="rect">
            <a:avLst/>
          </a:prstGeom>
        </p:spPr>
      </p:pic>
      <p:cxnSp>
        <p:nvCxnSpPr>
          <p:cNvPr id="18" name="直線コネクタ 17">
            <a:extLst>
              <a:ext uri="{FF2B5EF4-FFF2-40B4-BE49-F238E27FC236}">
                <a16:creationId xmlns:a16="http://schemas.microsoft.com/office/drawing/2014/main" id="{07DF3610-44E0-4BB9-A0AB-2AE8270FBCB5}"/>
              </a:ext>
            </a:extLst>
          </p:cNvPr>
          <p:cNvCxnSpPr>
            <a:cxnSpLocks/>
          </p:cNvCxnSpPr>
          <p:nvPr userDrawn="1"/>
        </p:nvCxnSpPr>
        <p:spPr>
          <a:xfrm>
            <a:off x="0" y="6653719"/>
            <a:ext cx="10294374" cy="0"/>
          </a:xfrm>
          <a:prstGeom prst="line">
            <a:avLst/>
          </a:prstGeom>
          <a:ln w="28575">
            <a:solidFill>
              <a:srgbClr val="F6C55E"/>
            </a:solidFill>
          </a:ln>
        </p:spPr>
        <p:style>
          <a:lnRef idx="1">
            <a:schemeClr val="accent1"/>
          </a:lnRef>
          <a:fillRef idx="0">
            <a:schemeClr val="accent1"/>
          </a:fillRef>
          <a:effectRef idx="0">
            <a:schemeClr val="accent1"/>
          </a:effectRef>
          <a:fontRef idx="minor">
            <a:schemeClr val="tx1"/>
          </a:fontRef>
        </p:style>
      </p:cxnSp>
      <p:sp>
        <p:nvSpPr>
          <p:cNvPr id="9" name="図プレースホルダー 8">
            <a:extLst>
              <a:ext uri="{FF2B5EF4-FFF2-40B4-BE49-F238E27FC236}">
                <a16:creationId xmlns:a16="http://schemas.microsoft.com/office/drawing/2014/main" id="{A77EA552-C341-429D-AEB5-7974351D039E}"/>
              </a:ext>
            </a:extLst>
          </p:cNvPr>
          <p:cNvSpPr>
            <a:spLocks noGrp="1"/>
          </p:cNvSpPr>
          <p:nvPr>
            <p:ph type="pic" sz="quarter" idx="13"/>
          </p:nvPr>
        </p:nvSpPr>
        <p:spPr>
          <a:xfrm>
            <a:off x="1204747" y="1279481"/>
            <a:ext cx="4540095" cy="5046290"/>
          </a:xfrm>
        </p:spPr>
      </p:sp>
      <p:sp>
        <p:nvSpPr>
          <p:cNvPr id="11" name="図プレースホルダー 8">
            <a:extLst>
              <a:ext uri="{FF2B5EF4-FFF2-40B4-BE49-F238E27FC236}">
                <a16:creationId xmlns:a16="http://schemas.microsoft.com/office/drawing/2014/main" id="{678C6AC8-B1BD-4DF1-8206-AA364D018432}"/>
              </a:ext>
            </a:extLst>
          </p:cNvPr>
          <p:cNvSpPr>
            <a:spLocks noGrp="1"/>
          </p:cNvSpPr>
          <p:nvPr>
            <p:ph type="pic" sz="quarter" idx="14"/>
          </p:nvPr>
        </p:nvSpPr>
        <p:spPr>
          <a:xfrm>
            <a:off x="6335547" y="1279481"/>
            <a:ext cx="4540095" cy="5046290"/>
          </a:xfrm>
        </p:spPr>
      </p:sp>
      <p:sp>
        <p:nvSpPr>
          <p:cNvPr id="12" name="テキスト ボックス 11">
            <a:extLst>
              <a:ext uri="{FF2B5EF4-FFF2-40B4-BE49-F238E27FC236}">
                <a16:creationId xmlns:a16="http://schemas.microsoft.com/office/drawing/2014/main" id="{48B42F91-BC79-4D9D-A2DA-2EF13F6AC9DC}"/>
              </a:ext>
            </a:extLst>
          </p:cNvPr>
          <p:cNvSpPr txBox="1"/>
          <p:nvPr userDrawn="1"/>
        </p:nvSpPr>
        <p:spPr>
          <a:xfrm>
            <a:off x="10373391" y="6508547"/>
            <a:ext cx="1074461" cy="276999"/>
          </a:xfrm>
          <a:prstGeom prst="rect">
            <a:avLst/>
          </a:prstGeom>
          <a:noFill/>
        </p:spPr>
        <p:txBody>
          <a:bodyPr wrap="none" rtlCol="0">
            <a:spAutoFit/>
          </a:bodyPr>
          <a:lstStyle/>
          <a:p>
            <a:r>
              <a:rPr lang="en-US" altLang="ja-JP" sz="1200" dirty="0">
                <a:solidFill>
                  <a:schemeClr val="bg1"/>
                </a:solidFill>
                <a:latin typeface="Segoe UI" panose="020B0502040204020203" pitchFamily="34" charset="0"/>
                <a:cs typeface="Segoe UI" panose="020B0502040204020203" pitchFamily="34" charset="0"/>
              </a:rPr>
              <a:t>XX University</a:t>
            </a:r>
            <a:endParaRPr kumimoji="1" lang="ja-JP" altLang="en-US" sz="1200" dirty="0">
              <a:solidFill>
                <a:schemeClr val="bg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09329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0A23A61C-F8F3-4469-AEB1-F57D14FA20FA}"/>
              </a:ext>
            </a:extLst>
          </p:cNvPr>
          <p:cNvSpPr/>
          <p:nvPr userDrawn="1"/>
        </p:nvSpPr>
        <p:spPr>
          <a:xfrm>
            <a:off x="0" y="747252"/>
            <a:ext cx="12192000" cy="6110748"/>
          </a:xfrm>
          <a:prstGeom prst="rect">
            <a:avLst/>
          </a:prstGeom>
          <a:gradFill>
            <a:gsLst>
              <a:gs pos="0">
                <a:schemeClr val="bg1">
                  <a:lumMod val="50000"/>
                </a:schemeClr>
              </a:gs>
              <a:gs pos="83000">
                <a:schemeClr val="tx1"/>
              </a:gs>
            </a:gsLst>
            <a:lin ang="39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5" name="図 14">
            <a:extLst>
              <a:ext uri="{FF2B5EF4-FFF2-40B4-BE49-F238E27FC236}">
                <a16:creationId xmlns:a16="http://schemas.microsoft.com/office/drawing/2014/main" id="{A0A49BDC-5ACB-470C-B33D-727F9978B9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1979" y="-1"/>
            <a:ext cx="8398488" cy="764809"/>
          </a:xfrm>
          <a:prstGeom prst="rect">
            <a:avLst/>
          </a:prstGeom>
          <a:ln>
            <a:noFill/>
          </a:ln>
        </p:spPr>
      </p:pic>
      <p:sp>
        <p:nvSpPr>
          <p:cNvPr id="10" name="スライド番号プレースホルダー 5">
            <a:extLst>
              <a:ext uri="{FF2B5EF4-FFF2-40B4-BE49-F238E27FC236}">
                <a16:creationId xmlns:a16="http://schemas.microsoft.com/office/drawing/2014/main" id="{BB39B4E0-149A-4EB1-990F-FD8F9777B3CC}"/>
              </a:ext>
            </a:extLst>
          </p:cNvPr>
          <p:cNvSpPr>
            <a:spLocks noGrp="1"/>
          </p:cNvSpPr>
          <p:nvPr>
            <p:ph type="sldNum" sz="quarter" idx="12"/>
          </p:nvPr>
        </p:nvSpPr>
        <p:spPr>
          <a:xfrm>
            <a:off x="9332494" y="199840"/>
            <a:ext cx="2743200" cy="365125"/>
          </a:xfrm>
        </p:spPr>
        <p:txBody>
          <a:bodyPr/>
          <a:lstStyle>
            <a:lvl1pPr>
              <a:defRPr sz="2800">
                <a:solidFill>
                  <a:schemeClr val="bg1"/>
                </a:solidFill>
              </a:defRPr>
            </a:lvl1pPr>
          </a:lstStyle>
          <a:p>
            <a:fld id="{962E4F61-21FD-45A2-A24D-6311DD04B37C}" type="slidenum">
              <a:rPr lang="ja-JP" altLang="en-US" smtClean="0"/>
              <a:pPr/>
              <a:t>‹#›</a:t>
            </a:fld>
            <a:endParaRPr lang="ja-JP" altLang="en-US" dirty="0"/>
          </a:p>
        </p:txBody>
      </p:sp>
      <p:pic>
        <p:nvPicPr>
          <p:cNvPr id="8" name="図 7">
            <a:extLst>
              <a:ext uri="{FF2B5EF4-FFF2-40B4-BE49-F238E27FC236}">
                <a16:creationId xmlns:a16="http://schemas.microsoft.com/office/drawing/2014/main" id="{9D792EF1-97CA-41B9-86D2-9D25A3C08C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4925961" cy="1037134"/>
          </a:xfrm>
          <a:prstGeom prst="rect">
            <a:avLst/>
          </a:prstGeom>
        </p:spPr>
      </p:pic>
      <p:cxnSp>
        <p:nvCxnSpPr>
          <p:cNvPr id="18" name="直線コネクタ 17">
            <a:extLst>
              <a:ext uri="{FF2B5EF4-FFF2-40B4-BE49-F238E27FC236}">
                <a16:creationId xmlns:a16="http://schemas.microsoft.com/office/drawing/2014/main" id="{07DF3610-44E0-4BB9-A0AB-2AE8270FBCB5}"/>
              </a:ext>
            </a:extLst>
          </p:cNvPr>
          <p:cNvCxnSpPr>
            <a:cxnSpLocks/>
          </p:cNvCxnSpPr>
          <p:nvPr userDrawn="1"/>
        </p:nvCxnSpPr>
        <p:spPr>
          <a:xfrm>
            <a:off x="0" y="6653719"/>
            <a:ext cx="10294374" cy="0"/>
          </a:xfrm>
          <a:prstGeom prst="line">
            <a:avLst/>
          </a:prstGeom>
          <a:ln w="28575">
            <a:solidFill>
              <a:srgbClr val="F6C55E"/>
            </a:solidFill>
          </a:ln>
        </p:spPr>
        <p:style>
          <a:lnRef idx="1">
            <a:schemeClr val="accent1"/>
          </a:lnRef>
          <a:fillRef idx="0">
            <a:schemeClr val="accent1"/>
          </a:fillRef>
          <a:effectRef idx="0">
            <a:schemeClr val="accent1"/>
          </a:effectRef>
          <a:fontRef idx="minor">
            <a:schemeClr val="tx1"/>
          </a:fontRef>
        </p:style>
      </p:cxnSp>
      <p:sp>
        <p:nvSpPr>
          <p:cNvPr id="14" name="グラフ プレースホルダー 4">
            <a:extLst>
              <a:ext uri="{FF2B5EF4-FFF2-40B4-BE49-F238E27FC236}">
                <a16:creationId xmlns:a16="http://schemas.microsoft.com/office/drawing/2014/main" id="{A6213CB8-A50A-4C89-8EF7-468401FC24E5}"/>
              </a:ext>
            </a:extLst>
          </p:cNvPr>
          <p:cNvSpPr>
            <a:spLocks noGrp="1"/>
          </p:cNvSpPr>
          <p:nvPr>
            <p:ph type="chart" sz="quarter" idx="15" hasCustomPrompt="1"/>
          </p:nvPr>
        </p:nvSpPr>
        <p:spPr>
          <a:xfrm>
            <a:off x="1141812" y="2148789"/>
            <a:ext cx="9908375" cy="4232604"/>
          </a:xfrm>
          <a:blipFill dpi="0" rotWithShape="1">
            <a:blip r:embed="rId4">
              <a:extLst>
                <a:ext uri="{28A0092B-C50C-407E-A947-70E740481C1C}">
                  <a14:useLocalDpi xmlns:a14="http://schemas.microsoft.com/office/drawing/2010/main" val="0"/>
                </a:ext>
              </a:extLst>
            </a:blip>
            <a:srcRect/>
            <a:tile tx="0" ty="0" sx="100000" sy="100000" flip="none" algn="ctr"/>
          </a:blipFill>
        </p:spPr>
        <p:txBody>
          <a:bodyPr anchor="t">
            <a:normAutofit/>
          </a:bodyPr>
          <a:lstStyle>
            <a:lvl1pPr marL="0" indent="0" algn="ctr">
              <a:buFontTx/>
              <a:buNone/>
              <a:defRPr sz="127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グラフを追加する</a:t>
            </a:r>
          </a:p>
        </p:txBody>
      </p:sp>
      <p:sp>
        <p:nvSpPr>
          <p:cNvPr id="16" name="テキスト ボックス 15">
            <a:extLst>
              <a:ext uri="{FF2B5EF4-FFF2-40B4-BE49-F238E27FC236}">
                <a16:creationId xmlns:a16="http://schemas.microsoft.com/office/drawing/2014/main" id="{21C20566-515C-46AD-94AD-3696D91C94A6}"/>
              </a:ext>
            </a:extLst>
          </p:cNvPr>
          <p:cNvSpPr txBox="1"/>
          <p:nvPr userDrawn="1"/>
        </p:nvSpPr>
        <p:spPr>
          <a:xfrm>
            <a:off x="10373391" y="6508547"/>
            <a:ext cx="1074461" cy="276999"/>
          </a:xfrm>
          <a:prstGeom prst="rect">
            <a:avLst/>
          </a:prstGeom>
          <a:noFill/>
        </p:spPr>
        <p:txBody>
          <a:bodyPr wrap="none" rtlCol="0">
            <a:spAutoFit/>
          </a:bodyPr>
          <a:lstStyle/>
          <a:p>
            <a:r>
              <a:rPr lang="en-US" altLang="ja-JP" sz="1200" dirty="0">
                <a:solidFill>
                  <a:schemeClr val="bg1"/>
                </a:solidFill>
                <a:latin typeface="Segoe UI" panose="020B0502040204020203" pitchFamily="34" charset="0"/>
                <a:cs typeface="Segoe UI" panose="020B0502040204020203" pitchFamily="34" charset="0"/>
              </a:rPr>
              <a:t>XX University</a:t>
            </a:r>
            <a:endParaRPr kumimoji="1" lang="ja-JP" altLang="en-US" sz="1200" dirty="0">
              <a:solidFill>
                <a:schemeClr val="bg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57425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タイトル スライド">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0A23A61C-F8F3-4469-AEB1-F57D14FA20FA}"/>
              </a:ext>
            </a:extLst>
          </p:cNvPr>
          <p:cNvSpPr/>
          <p:nvPr userDrawn="1"/>
        </p:nvSpPr>
        <p:spPr>
          <a:xfrm>
            <a:off x="0" y="747252"/>
            <a:ext cx="12192000" cy="6110748"/>
          </a:xfrm>
          <a:prstGeom prst="rect">
            <a:avLst/>
          </a:prstGeom>
          <a:gradFill>
            <a:gsLst>
              <a:gs pos="0">
                <a:schemeClr val="bg1">
                  <a:lumMod val="50000"/>
                </a:schemeClr>
              </a:gs>
              <a:gs pos="83000">
                <a:schemeClr val="tx1"/>
              </a:gs>
            </a:gsLst>
            <a:lin ang="39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5" name="図 14">
            <a:extLst>
              <a:ext uri="{FF2B5EF4-FFF2-40B4-BE49-F238E27FC236}">
                <a16:creationId xmlns:a16="http://schemas.microsoft.com/office/drawing/2014/main" id="{A0A49BDC-5ACB-470C-B33D-727F9978B9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1979" y="-1"/>
            <a:ext cx="8398488" cy="764809"/>
          </a:xfrm>
          <a:prstGeom prst="rect">
            <a:avLst/>
          </a:prstGeom>
          <a:ln>
            <a:noFill/>
          </a:ln>
        </p:spPr>
      </p:pic>
      <p:sp>
        <p:nvSpPr>
          <p:cNvPr id="10" name="スライド番号プレースホルダー 5">
            <a:extLst>
              <a:ext uri="{FF2B5EF4-FFF2-40B4-BE49-F238E27FC236}">
                <a16:creationId xmlns:a16="http://schemas.microsoft.com/office/drawing/2014/main" id="{BB39B4E0-149A-4EB1-990F-FD8F9777B3CC}"/>
              </a:ext>
            </a:extLst>
          </p:cNvPr>
          <p:cNvSpPr>
            <a:spLocks noGrp="1"/>
          </p:cNvSpPr>
          <p:nvPr>
            <p:ph type="sldNum" sz="quarter" idx="12"/>
          </p:nvPr>
        </p:nvSpPr>
        <p:spPr>
          <a:xfrm>
            <a:off x="9332494" y="199840"/>
            <a:ext cx="2743200" cy="365125"/>
          </a:xfrm>
        </p:spPr>
        <p:txBody>
          <a:bodyPr/>
          <a:lstStyle>
            <a:lvl1pPr>
              <a:defRPr sz="2800">
                <a:solidFill>
                  <a:schemeClr val="bg1"/>
                </a:solidFill>
              </a:defRPr>
            </a:lvl1pPr>
          </a:lstStyle>
          <a:p>
            <a:fld id="{962E4F61-21FD-45A2-A24D-6311DD04B37C}" type="slidenum">
              <a:rPr lang="ja-JP" altLang="en-US" smtClean="0"/>
              <a:pPr/>
              <a:t>‹#›</a:t>
            </a:fld>
            <a:endParaRPr lang="ja-JP" altLang="en-US" dirty="0"/>
          </a:p>
        </p:txBody>
      </p:sp>
      <p:pic>
        <p:nvPicPr>
          <p:cNvPr id="8" name="図 7">
            <a:extLst>
              <a:ext uri="{FF2B5EF4-FFF2-40B4-BE49-F238E27FC236}">
                <a16:creationId xmlns:a16="http://schemas.microsoft.com/office/drawing/2014/main" id="{9D792EF1-97CA-41B9-86D2-9D25A3C08C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4925961" cy="1037134"/>
          </a:xfrm>
          <a:prstGeom prst="rect">
            <a:avLst/>
          </a:prstGeom>
        </p:spPr>
      </p:pic>
      <p:cxnSp>
        <p:nvCxnSpPr>
          <p:cNvPr id="18" name="直線コネクタ 17">
            <a:extLst>
              <a:ext uri="{FF2B5EF4-FFF2-40B4-BE49-F238E27FC236}">
                <a16:creationId xmlns:a16="http://schemas.microsoft.com/office/drawing/2014/main" id="{07DF3610-44E0-4BB9-A0AB-2AE8270FBCB5}"/>
              </a:ext>
            </a:extLst>
          </p:cNvPr>
          <p:cNvCxnSpPr>
            <a:cxnSpLocks/>
          </p:cNvCxnSpPr>
          <p:nvPr userDrawn="1"/>
        </p:nvCxnSpPr>
        <p:spPr>
          <a:xfrm>
            <a:off x="0" y="6653719"/>
            <a:ext cx="10294374" cy="0"/>
          </a:xfrm>
          <a:prstGeom prst="line">
            <a:avLst/>
          </a:prstGeom>
          <a:ln w="28575">
            <a:solidFill>
              <a:srgbClr val="F6C55E"/>
            </a:solidFill>
          </a:ln>
        </p:spPr>
        <p:style>
          <a:lnRef idx="1">
            <a:schemeClr val="accent1"/>
          </a:lnRef>
          <a:fillRef idx="0">
            <a:schemeClr val="accent1"/>
          </a:fillRef>
          <a:effectRef idx="0">
            <a:schemeClr val="accent1"/>
          </a:effectRef>
          <a:fontRef idx="minor">
            <a:schemeClr val="tx1"/>
          </a:fontRef>
        </p:style>
      </p:cxnSp>
      <p:sp>
        <p:nvSpPr>
          <p:cNvPr id="9" name="表プレースホルダー 3">
            <a:extLst>
              <a:ext uri="{FF2B5EF4-FFF2-40B4-BE49-F238E27FC236}">
                <a16:creationId xmlns:a16="http://schemas.microsoft.com/office/drawing/2014/main" id="{FA75F706-E9AC-4580-B11B-8CF4A97DEFEE}"/>
              </a:ext>
            </a:extLst>
          </p:cNvPr>
          <p:cNvSpPr>
            <a:spLocks noGrp="1"/>
          </p:cNvSpPr>
          <p:nvPr>
            <p:ph type="tbl" sz="quarter" idx="16" hasCustomPrompt="1"/>
          </p:nvPr>
        </p:nvSpPr>
        <p:spPr>
          <a:xfrm>
            <a:off x="1141812" y="1784386"/>
            <a:ext cx="9908375" cy="4665053"/>
          </a:xfrm>
          <a:blipFill dpi="0" rotWithShape="1">
            <a:blip r:embed="rId4">
              <a:alphaModFix amt="99000"/>
              <a:extLst>
                <a:ext uri="{28A0092B-C50C-407E-A947-70E740481C1C}">
                  <a14:useLocalDpi xmlns:a14="http://schemas.microsoft.com/office/drawing/2010/main" val="0"/>
                </a:ext>
              </a:extLst>
            </a:blip>
            <a:srcRect/>
            <a:tile tx="0" ty="0" sx="100000" sy="100000" flip="none" algn="ctr"/>
          </a:blipFill>
        </p:spPr>
        <p:txBody>
          <a:bodyPr>
            <a:normAutofit/>
          </a:bodyPr>
          <a:lstStyle>
            <a:lvl1pPr marL="0" indent="0" algn="ctr">
              <a:buFontTx/>
              <a:buNone/>
              <a:defRPr sz="127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表を追加する</a:t>
            </a:r>
          </a:p>
        </p:txBody>
      </p:sp>
      <p:sp>
        <p:nvSpPr>
          <p:cNvPr id="11" name="テキスト ボックス 10">
            <a:extLst>
              <a:ext uri="{FF2B5EF4-FFF2-40B4-BE49-F238E27FC236}">
                <a16:creationId xmlns:a16="http://schemas.microsoft.com/office/drawing/2014/main" id="{7D5DF140-F14B-4237-8992-58DB78882170}"/>
              </a:ext>
            </a:extLst>
          </p:cNvPr>
          <p:cNvSpPr txBox="1"/>
          <p:nvPr userDrawn="1"/>
        </p:nvSpPr>
        <p:spPr>
          <a:xfrm>
            <a:off x="10373391" y="6508547"/>
            <a:ext cx="1074461" cy="276999"/>
          </a:xfrm>
          <a:prstGeom prst="rect">
            <a:avLst/>
          </a:prstGeom>
          <a:noFill/>
        </p:spPr>
        <p:txBody>
          <a:bodyPr wrap="none" rtlCol="0">
            <a:spAutoFit/>
          </a:bodyPr>
          <a:lstStyle/>
          <a:p>
            <a:r>
              <a:rPr lang="en-US" altLang="ja-JP" sz="1200" dirty="0">
                <a:solidFill>
                  <a:schemeClr val="bg1"/>
                </a:solidFill>
                <a:latin typeface="Segoe UI" panose="020B0502040204020203" pitchFamily="34" charset="0"/>
                <a:cs typeface="Segoe UI" panose="020B0502040204020203" pitchFamily="34" charset="0"/>
              </a:rPr>
              <a:t>XX University</a:t>
            </a:r>
            <a:endParaRPr kumimoji="1" lang="ja-JP" altLang="en-US" sz="1200" dirty="0">
              <a:solidFill>
                <a:schemeClr val="bg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87974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1_タイトル スライド">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0A23A61C-F8F3-4469-AEB1-F57D14FA20FA}"/>
              </a:ext>
            </a:extLst>
          </p:cNvPr>
          <p:cNvSpPr/>
          <p:nvPr userDrawn="1"/>
        </p:nvSpPr>
        <p:spPr>
          <a:xfrm>
            <a:off x="0" y="747252"/>
            <a:ext cx="12192000" cy="6110748"/>
          </a:xfrm>
          <a:prstGeom prst="rect">
            <a:avLst/>
          </a:prstGeom>
          <a:gradFill>
            <a:gsLst>
              <a:gs pos="0">
                <a:schemeClr val="bg1">
                  <a:lumMod val="50000"/>
                </a:schemeClr>
              </a:gs>
              <a:gs pos="83000">
                <a:schemeClr val="tx1"/>
              </a:gs>
            </a:gsLst>
            <a:lin ang="39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5" name="図 14">
            <a:extLst>
              <a:ext uri="{FF2B5EF4-FFF2-40B4-BE49-F238E27FC236}">
                <a16:creationId xmlns:a16="http://schemas.microsoft.com/office/drawing/2014/main" id="{A0A49BDC-5ACB-470C-B33D-727F9978B9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1979" y="-1"/>
            <a:ext cx="8398488" cy="764809"/>
          </a:xfrm>
          <a:prstGeom prst="rect">
            <a:avLst/>
          </a:prstGeom>
          <a:ln>
            <a:noFill/>
          </a:ln>
        </p:spPr>
      </p:pic>
      <p:sp>
        <p:nvSpPr>
          <p:cNvPr id="10" name="スライド番号プレースホルダー 5">
            <a:extLst>
              <a:ext uri="{FF2B5EF4-FFF2-40B4-BE49-F238E27FC236}">
                <a16:creationId xmlns:a16="http://schemas.microsoft.com/office/drawing/2014/main" id="{BB39B4E0-149A-4EB1-990F-FD8F9777B3CC}"/>
              </a:ext>
            </a:extLst>
          </p:cNvPr>
          <p:cNvSpPr>
            <a:spLocks noGrp="1"/>
          </p:cNvSpPr>
          <p:nvPr>
            <p:ph type="sldNum" sz="quarter" idx="12"/>
          </p:nvPr>
        </p:nvSpPr>
        <p:spPr>
          <a:xfrm>
            <a:off x="9332494" y="199840"/>
            <a:ext cx="2743200" cy="365125"/>
          </a:xfrm>
        </p:spPr>
        <p:txBody>
          <a:bodyPr/>
          <a:lstStyle>
            <a:lvl1pPr>
              <a:defRPr sz="2800">
                <a:solidFill>
                  <a:schemeClr val="bg1"/>
                </a:solidFill>
              </a:defRPr>
            </a:lvl1pPr>
          </a:lstStyle>
          <a:p>
            <a:fld id="{962E4F61-21FD-45A2-A24D-6311DD04B37C}" type="slidenum">
              <a:rPr lang="ja-JP" altLang="en-US" smtClean="0"/>
              <a:pPr/>
              <a:t>‹#›</a:t>
            </a:fld>
            <a:endParaRPr lang="ja-JP" altLang="en-US" dirty="0"/>
          </a:p>
        </p:txBody>
      </p:sp>
      <p:pic>
        <p:nvPicPr>
          <p:cNvPr id="8" name="図 7">
            <a:extLst>
              <a:ext uri="{FF2B5EF4-FFF2-40B4-BE49-F238E27FC236}">
                <a16:creationId xmlns:a16="http://schemas.microsoft.com/office/drawing/2014/main" id="{9D792EF1-97CA-41B9-86D2-9D25A3C08C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4925961" cy="1037134"/>
          </a:xfrm>
          <a:prstGeom prst="rect">
            <a:avLst/>
          </a:prstGeom>
        </p:spPr>
      </p:pic>
      <p:cxnSp>
        <p:nvCxnSpPr>
          <p:cNvPr id="18" name="直線コネクタ 17">
            <a:extLst>
              <a:ext uri="{FF2B5EF4-FFF2-40B4-BE49-F238E27FC236}">
                <a16:creationId xmlns:a16="http://schemas.microsoft.com/office/drawing/2014/main" id="{07DF3610-44E0-4BB9-A0AB-2AE8270FBCB5}"/>
              </a:ext>
            </a:extLst>
          </p:cNvPr>
          <p:cNvCxnSpPr>
            <a:cxnSpLocks/>
          </p:cNvCxnSpPr>
          <p:nvPr userDrawn="1"/>
        </p:nvCxnSpPr>
        <p:spPr>
          <a:xfrm>
            <a:off x="0" y="6653719"/>
            <a:ext cx="10294374" cy="0"/>
          </a:xfrm>
          <a:prstGeom prst="line">
            <a:avLst/>
          </a:prstGeom>
          <a:ln w="28575">
            <a:solidFill>
              <a:srgbClr val="F6C55E"/>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D5DF140-F14B-4237-8992-58DB78882170}"/>
              </a:ext>
            </a:extLst>
          </p:cNvPr>
          <p:cNvSpPr txBox="1"/>
          <p:nvPr userDrawn="1"/>
        </p:nvSpPr>
        <p:spPr>
          <a:xfrm>
            <a:off x="10373391" y="6508547"/>
            <a:ext cx="1074461" cy="276999"/>
          </a:xfrm>
          <a:prstGeom prst="rect">
            <a:avLst/>
          </a:prstGeom>
          <a:noFill/>
        </p:spPr>
        <p:txBody>
          <a:bodyPr wrap="none" rtlCol="0">
            <a:spAutoFit/>
          </a:bodyPr>
          <a:lstStyle/>
          <a:p>
            <a:r>
              <a:rPr lang="en-US" altLang="ja-JP" sz="1200" dirty="0">
                <a:solidFill>
                  <a:schemeClr val="bg1"/>
                </a:solidFill>
                <a:latin typeface="Segoe UI" panose="020B0502040204020203" pitchFamily="34" charset="0"/>
                <a:cs typeface="Segoe UI" panose="020B0502040204020203" pitchFamily="34" charset="0"/>
              </a:rPr>
              <a:t>XX University</a:t>
            </a:r>
            <a:endParaRPr kumimoji="1" lang="ja-JP" altLang="en-US" sz="1200" dirty="0">
              <a:solidFill>
                <a:schemeClr val="bg1"/>
              </a:solidFill>
              <a:latin typeface="Segoe UI" panose="020B0502040204020203" pitchFamily="34" charset="0"/>
              <a:cs typeface="Segoe UI" panose="020B0502040204020203" pitchFamily="34" charset="0"/>
            </a:endParaRPr>
          </a:p>
        </p:txBody>
      </p:sp>
      <p:sp>
        <p:nvSpPr>
          <p:cNvPr id="12" name="SmartArt プレースホルダー 6">
            <a:extLst>
              <a:ext uri="{FF2B5EF4-FFF2-40B4-BE49-F238E27FC236}">
                <a16:creationId xmlns:a16="http://schemas.microsoft.com/office/drawing/2014/main" id="{B49F7EBA-6CF6-4D08-8F21-0D76E3A36A4D}"/>
              </a:ext>
            </a:extLst>
          </p:cNvPr>
          <p:cNvSpPr>
            <a:spLocks noGrp="1"/>
          </p:cNvSpPr>
          <p:nvPr>
            <p:ph type="dgm" sz="quarter" idx="15"/>
          </p:nvPr>
        </p:nvSpPr>
        <p:spPr>
          <a:xfrm>
            <a:off x="1141812" y="1784386"/>
            <a:ext cx="9908375" cy="4665053"/>
          </a:xfrm>
        </p:spPr>
      </p:sp>
    </p:spTree>
    <p:extLst>
      <p:ext uri="{BB962C8B-B14F-4D97-AF65-F5344CB8AC3E}">
        <p14:creationId xmlns:p14="http://schemas.microsoft.com/office/powerpoint/2010/main" val="30214468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D8D2212-5C1F-466D-AD30-66134D5EED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1FBB8B8-47FF-4A56-A4BA-8ADC7A13A1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F94C92B-3150-41ED-81E1-950469EA0E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dirty="0"/>
          </a:p>
        </p:txBody>
      </p:sp>
      <p:sp>
        <p:nvSpPr>
          <p:cNvPr id="5" name="フッター プレースホルダー 4">
            <a:extLst>
              <a:ext uri="{FF2B5EF4-FFF2-40B4-BE49-F238E27FC236}">
                <a16:creationId xmlns:a16="http://schemas.microsoft.com/office/drawing/2014/main" id="{C9B63E44-547F-410D-8090-0E02307FE9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a:extLst>
              <a:ext uri="{FF2B5EF4-FFF2-40B4-BE49-F238E27FC236}">
                <a16:creationId xmlns:a16="http://schemas.microsoft.com/office/drawing/2014/main" id="{BED414B7-63F0-4F89-8C73-9C58955DB8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E4F61-21FD-45A2-A24D-6311DD04B37C}" type="slidenum">
              <a:rPr kumimoji="1" lang="ja-JP" altLang="en-US" smtClean="0"/>
              <a:t>‹#›</a:t>
            </a:fld>
            <a:endParaRPr kumimoji="1" lang="ja-JP" altLang="en-US" dirty="0"/>
          </a:p>
        </p:txBody>
      </p:sp>
    </p:spTree>
    <p:extLst>
      <p:ext uri="{BB962C8B-B14F-4D97-AF65-F5344CB8AC3E}">
        <p14:creationId xmlns:p14="http://schemas.microsoft.com/office/powerpoint/2010/main" val="4216879963"/>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69" r:id="rId3"/>
    <p:sldLayoutId id="2147483670" r:id="rId4"/>
    <p:sldLayoutId id="2147483671" r:id="rId5"/>
    <p:sldLayoutId id="2147483672" r:id="rId6"/>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emf"/><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3E513D28-8817-4F52-BAB9-3CE568F75B25}"/>
              </a:ext>
            </a:extLst>
          </p:cNvPr>
          <p:cNvPicPr>
            <a:picLocks noChangeAspect="1"/>
          </p:cNvPicPr>
          <p:nvPr/>
        </p:nvPicPr>
        <p:blipFill rotWithShape="1">
          <a:blip r:embed="rId3">
            <a:extLst>
              <a:ext uri="{28A0092B-C50C-407E-A947-70E740481C1C}">
                <a14:useLocalDpi xmlns:a14="http://schemas.microsoft.com/office/drawing/2010/main" val="0"/>
              </a:ext>
            </a:extLst>
          </a:blip>
          <a:srcRect l="250" t="10111" r="276" b="26284"/>
          <a:stretch/>
        </p:blipFill>
        <p:spPr>
          <a:xfrm>
            <a:off x="0" y="0"/>
            <a:ext cx="12192000" cy="5224713"/>
          </a:xfrm>
          <a:prstGeom prst="rect">
            <a:avLst/>
          </a:prstGeom>
        </p:spPr>
      </p:pic>
      <p:pic>
        <p:nvPicPr>
          <p:cNvPr id="3" name="図 2">
            <a:extLst>
              <a:ext uri="{FF2B5EF4-FFF2-40B4-BE49-F238E27FC236}">
                <a16:creationId xmlns:a16="http://schemas.microsoft.com/office/drawing/2014/main" id="{7B1887F0-BB6D-4C69-B945-107FEE560E2C}"/>
              </a:ext>
            </a:extLst>
          </p:cNvPr>
          <p:cNvPicPr>
            <a:picLocks noChangeAspect="1"/>
          </p:cNvPicPr>
          <p:nvPr/>
        </p:nvPicPr>
        <p:blipFill rotWithShape="1">
          <a:blip r:embed="rId4">
            <a:extLst>
              <a:ext uri="{28A0092B-C50C-407E-A947-70E740481C1C}">
                <a14:useLocalDpi xmlns:a14="http://schemas.microsoft.com/office/drawing/2010/main" val="0"/>
              </a:ext>
            </a:extLst>
          </a:blip>
          <a:srcRect l="70" r="291"/>
          <a:stretch/>
        </p:blipFill>
        <p:spPr>
          <a:xfrm>
            <a:off x="0" y="2879111"/>
            <a:ext cx="12190306" cy="2841233"/>
          </a:xfrm>
          <a:prstGeom prst="rect">
            <a:avLst/>
          </a:prstGeom>
        </p:spPr>
      </p:pic>
      <p:pic>
        <p:nvPicPr>
          <p:cNvPr id="2" name="図 1">
            <a:extLst>
              <a:ext uri="{FF2B5EF4-FFF2-40B4-BE49-F238E27FC236}">
                <a16:creationId xmlns:a16="http://schemas.microsoft.com/office/drawing/2014/main" id="{7CA54271-2078-4332-A50F-64A3EEF02563}"/>
              </a:ext>
            </a:extLst>
          </p:cNvPr>
          <p:cNvPicPr>
            <a:picLocks noChangeAspect="1"/>
          </p:cNvPicPr>
          <p:nvPr/>
        </p:nvPicPr>
        <p:blipFill rotWithShape="1">
          <a:blip r:embed="rId5">
            <a:extLst>
              <a:ext uri="{28A0092B-C50C-407E-A947-70E740481C1C}">
                <a14:useLocalDpi xmlns:a14="http://schemas.microsoft.com/office/drawing/2010/main" val="0"/>
              </a:ext>
            </a:extLst>
          </a:blip>
          <a:srcRect b="619"/>
          <a:stretch/>
        </p:blipFill>
        <p:spPr>
          <a:xfrm>
            <a:off x="0" y="2911528"/>
            <a:ext cx="12192000" cy="3946472"/>
          </a:xfrm>
          <a:prstGeom prst="rect">
            <a:avLst/>
          </a:prstGeom>
        </p:spPr>
      </p:pic>
      <p:sp>
        <p:nvSpPr>
          <p:cNvPr id="14" name="テキスト ボックス 13">
            <a:extLst>
              <a:ext uri="{FF2B5EF4-FFF2-40B4-BE49-F238E27FC236}">
                <a16:creationId xmlns:a16="http://schemas.microsoft.com/office/drawing/2014/main" id="{19FD1D35-CD65-4AE9-AB87-01B907292B7B}"/>
              </a:ext>
            </a:extLst>
          </p:cNvPr>
          <p:cNvSpPr txBox="1"/>
          <p:nvPr/>
        </p:nvSpPr>
        <p:spPr>
          <a:xfrm>
            <a:off x="757766" y="4683470"/>
            <a:ext cx="8802410" cy="954107"/>
          </a:xfrm>
          <a:prstGeom prst="rect">
            <a:avLst/>
          </a:prstGeom>
          <a:noFill/>
        </p:spPr>
        <p:txBody>
          <a:bodyPr wrap="none" rtlCol="0">
            <a:spAutoFit/>
          </a:bodyPr>
          <a:lstStyle/>
          <a:p>
            <a:r>
              <a:rPr lang="ja-JP" altLang="en-US" sz="2400" dirty="0">
                <a:solidFill>
                  <a:schemeClr val="bg1"/>
                </a:solidFill>
                <a:latin typeface="Segoe UI" panose="020B0502040204020203" pitchFamily="34" charset="0"/>
                <a:cs typeface="Segoe UI" panose="020B0502040204020203" pitchFamily="34" charset="0"/>
              </a:rPr>
              <a:t>第</a:t>
            </a:r>
            <a:r>
              <a:rPr lang="en-US" altLang="ja-JP" sz="2400" dirty="0">
                <a:solidFill>
                  <a:schemeClr val="bg1"/>
                </a:solidFill>
                <a:latin typeface="Segoe UI" panose="020B0502040204020203" pitchFamily="34" charset="0"/>
                <a:cs typeface="Segoe UI" panose="020B0502040204020203" pitchFamily="34" charset="0"/>
              </a:rPr>
              <a:t>59</a:t>
            </a:r>
            <a:r>
              <a:rPr lang="ja-JP" altLang="en-US" sz="2400" dirty="0">
                <a:solidFill>
                  <a:schemeClr val="bg1"/>
                </a:solidFill>
                <a:latin typeface="Segoe UI" panose="020B0502040204020203" pitchFamily="34" charset="0"/>
                <a:cs typeface="Segoe UI" panose="020B0502040204020203" pitchFamily="34" charset="0"/>
              </a:rPr>
              <a:t>回社会福祉セミナー　講座②</a:t>
            </a:r>
            <a:endParaRPr lang="en-US" altLang="ja-JP" sz="2400" dirty="0">
              <a:solidFill>
                <a:schemeClr val="bg1"/>
              </a:solidFill>
              <a:latin typeface="Segoe UI" panose="020B0502040204020203" pitchFamily="34" charset="0"/>
              <a:cs typeface="Segoe UI" panose="020B0502040204020203" pitchFamily="34" charset="0"/>
            </a:endParaRPr>
          </a:p>
          <a:p>
            <a:r>
              <a:rPr lang="ja-JP" altLang="en-US" sz="3200" b="1" dirty="0">
                <a:solidFill>
                  <a:schemeClr val="bg1"/>
                </a:solidFill>
                <a:latin typeface="Segoe UI" panose="020B0502040204020203" pitchFamily="34" charset="0"/>
                <a:cs typeface="Segoe UI" panose="020B0502040204020203" pitchFamily="34" charset="0"/>
              </a:rPr>
              <a:t>海外との比較で考える「攻めの福祉」の可能性</a:t>
            </a:r>
          </a:p>
        </p:txBody>
      </p:sp>
      <p:cxnSp>
        <p:nvCxnSpPr>
          <p:cNvPr id="31" name="直線コネクタ 30">
            <a:extLst>
              <a:ext uri="{FF2B5EF4-FFF2-40B4-BE49-F238E27FC236}">
                <a16:creationId xmlns:a16="http://schemas.microsoft.com/office/drawing/2014/main" id="{70DFE186-0545-4625-BC5F-06E149EBB6F8}"/>
              </a:ext>
            </a:extLst>
          </p:cNvPr>
          <p:cNvCxnSpPr>
            <a:cxnSpLocks/>
          </p:cNvCxnSpPr>
          <p:nvPr/>
        </p:nvCxnSpPr>
        <p:spPr>
          <a:xfrm>
            <a:off x="757766" y="5801032"/>
            <a:ext cx="3943350" cy="0"/>
          </a:xfrm>
          <a:prstGeom prst="line">
            <a:avLst/>
          </a:prstGeom>
          <a:ln w="38100">
            <a:solidFill>
              <a:srgbClr val="F6C55E"/>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2F49DA31-4B9F-4277-A087-D91D70AD0E5D}"/>
              </a:ext>
            </a:extLst>
          </p:cNvPr>
          <p:cNvSpPr txBox="1"/>
          <p:nvPr/>
        </p:nvSpPr>
        <p:spPr>
          <a:xfrm>
            <a:off x="2373094" y="5966287"/>
            <a:ext cx="9702600" cy="830997"/>
          </a:xfrm>
          <a:prstGeom prst="rect">
            <a:avLst/>
          </a:prstGeom>
          <a:noFill/>
        </p:spPr>
        <p:txBody>
          <a:bodyPr wrap="square" rtlCol="0">
            <a:spAutoFit/>
          </a:bodyPr>
          <a:lstStyle/>
          <a:p>
            <a:r>
              <a:rPr lang="en-US" altLang="ja-JP" sz="2400" dirty="0">
                <a:solidFill>
                  <a:schemeClr val="bg1"/>
                </a:solidFill>
                <a:latin typeface="Segoe UI" panose="020B0502040204020203" pitchFamily="34" charset="0"/>
                <a:cs typeface="Segoe UI" panose="020B0502040204020203" pitchFamily="34" charset="0"/>
              </a:rPr>
              <a:t>2023</a:t>
            </a:r>
            <a:r>
              <a:rPr lang="ja-JP" altLang="en-US" sz="2400" dirty="0">
                <a:solidFill>
                  <a:schemeClr val="bg1"/>
                </a:solidFill>
                <a:latin typeface="Segoe UI" panose="020B0502040204020203" pitchFamily="34" charset="0"/>
                <a:cs typeface="Segoe UI" panose="020B0502040204020203" pitchFamily="34" charset="0"/>
              </a:rPr>
              <a:t>年７月９日（日）　</a:t>
            </a:r>
            <a:r>
              <a:rPr lang="en-US" altLang="ja-JP" sz="2400" dirty="0">
                <a:solidFill>
                  <a:schemeClr val="bg1"/>
                </a:solidFill>
                <a:latin typeface="Segoe UI" panose="020B0502040204020203" pitchFamily="34" charset="0"/>
                <a:cs typeface="Segoe UI" panose="020B0502040204020203" pitchFamily="34" charset="0"/>
              </a:rPr>
              <a:t>10:00〜12:30</a:t>
            </a:r>
            <a:r>
              <a:rPr lang="ja-JP" altLang="en-US" sz="2400" dirty="0">
                <a:solidFill>
                  <a:schemeClr val="bg1"/>
                </a:solidFill>
                <a:latin typeface="Segoe UI" panose="020B0502040204020203" pitchFamily="34" charset="0"/>
                <a:cs typeface="Segoe UI" panose="020B0502040204020203" pitchFamily="34" charset="0"/>
              </a:rPr>
              <a:t>　オンライン開催</a:t>
            </a:r>
          </a:p>
          <a:p>
            <a:r>
              <a:rPr lang="ja-JP" altLang="en-US" sz="2400" dirty="0">
                <a:solidFill>
                  <a:schemeClr val="bg1"/>
                </a:solidFill>
                <a:latin typeface="Segoe UI" panose="020B0502040204020203" pitchFamily="34" charset="0"/>
                <a:cs typeface="Segoe UI" panose="020B0502040204020203" pitchFamily="34" charset="0"/>
              </a:rPr>
              <a:t>コーディネーター　木下武徳（立教大学コミュニティ福祉学部教授）</a:t>
            </a:r>
          </a:p>
        </p:txBody>
      </p:sp>
      <p:sp>
        <p:nvSpPr>
          <p:cNvPr id="4" name="スライド番号プレースホルダー 3">
            <a:extLst>
              <a:ext uri="{FF2B5EF4-FFF2-40B4-BE49-F238E27FC236}">
                <a16:creationId xmlns:a16="http://schemas.microsoft.com/office/drawing/2014/main" id="{0ED6E490-AC9A-21B0-1925-1BA2C6FC1FD4}"/>
              </a:ext>
            </a:extLst>
          </p:cNvPr>
          <p:cNvSpPr>
            <a:spLocks noGrp="1"/>
          </p:cNvSpPr>
          <p:nvPr>
            <p:ph type="sldNum" sz="quarter" idx="12"/>
          </p:nvPr>
        </p:nvSpPr>
        <p:spPr/>
        <p:txBody>
          <a:bodyPr/>
          <a:lstStyle/>
          <a:p>
            <a:fld id="{962E4F61-21FD-45A2-A24D-6311DD04B37C}" type="slidenum">
              <a:rPr lang="ja-JP" altLang="en-US" smtClean="0"/>
              <a:pPr/>
              <a:t>1</a:t>
            </a:fld>
            <a:endParaRPr lang="ja-JP" altLang="en-US" dirty="0"/>
          </a:p>
        </p:txBody>
      </p:sp>
    </p:spTree>
    <p:extLst>
      <p:ext uri="{BB962C8B-B14F-4D97-AF65-F5344CB8AC3E}">
        <p14:creationId xmlns:p14="http://schemas.microsoft.com/office/powerpoint/2010/main" val="4195714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par>
                          <p:cTn id="8" fill="hold">
                            <p:stCondLst>
                              <p:cond delay="1000"/>
                            </p:stCondLst>
                            <p:childTnLst>
                              <p:par>
                                <p:cTn id="9" presetID="17"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p:cTn id="11" dur="1000" fill="hold"/>
                                        <p:tgtEl>
                                          <p:spTgt spid="31"/>
                                        </p:tgtEl>
                                        <p:attrNameLst>
                                          <p:attrName>ppt_x</p:attrName>
                                        </p:attrNameLst>
                                      </p:cBhvr>
                                      <p:tavLst>
                                        <p:tav tm="0">
                                          <p:val>
                                            <p:strVal val="#ppt_x-#ppt_w/2"/>
                                          </p:val>
                                        </p:tav>
                                        <p:tav tm="100000">
                                          <p:val>
                                            <p:strVal val="#ppt_x"/>
                                          </p:val>
                                        </p:tav>
                                      </p:tavLst>
                                    </p:anim>
                                    <p:anim calcmode="lin" valueType="num">
                                      <p:cBhvr>
                                        <p:cTn id="12" dur="1000" fill="hold"/>
                                        <p:tgtEl>
                                          <p:spTgt spid="31"/>
                                        </p:tgtEl>
                                        <p:attrNameLst>
                                          <p:attrName>ppt_y</p:attrName>
                                        </p:attrNameLst>
                                      </p:cBhvr>
                                      <p:tavLst>
                                        <p:tav tm="0">
                                          <p:val>
                                            <p:strVal val="#ppt_y"/>
                                          </p:val>
                                        </p:tav>
                                        <p:tav tm="100000">
                                          <p:val>
                                            <p:strVal val="#ppt_y"/>
                                          </p:val>
                                        </p:tav>
                                      </p:tavLst>
                                    </p:anim>
                                    <p:anim calcmode="lin" valueType="num">
                                      <p:cBhvr>
                                        <p:cTn id="13" dur="1000" fill="hold"/>
                                        <p:tgtEl>
                                          <p:spTgt spid="31"/>
                                        </p:tgtEl>
                                        <p:attrNameLst>
                                          <p:attrName>ppt_w</p:attrName>
                                        </p:attrNameLst>
                                      </p:cBhvr>
                                      <p:tavLst>
                                        <p:tav tm="0">
                                          <p:val>
                                            <p:fltVal val="0"/>
                                          </p:val>
                                        </p:tav>
                                        <p:tav tm="100000">
                                          <p:val>
                                            <p:strVal val="#ppt_w"/>
                                          </p:val>
                                        </p:tav>
                                      </p:tavLst>
                                    </p:anim>
                                    <p:anim calcmode="lin" valueType="num">
                                      <p:cBhvr>
                                        <p:cTn id="14" dur="1000" fill="hold"/>
                                        <p:tgtEl>
                                          <p:spTgt spid="31"/>
                                        </p:tgtEl>
                                        <p:attrNameLst>
                                          <p:attrName>ppt_h</p:attrName>
                                        </p:attrNameLst>
                                      </p:cBhvr>
                                      <p:tavLst>
                                        <p:tav tm="0">
                                          <p:val>
                                            <p:strVal val="#ppt_h"/>
                                          </p:val>
                                        </p:tav>
                                        <p:tav tm="100000">
                                          <p:val>
                                            <p:strVal val="#ppt_h"/>
                                          </p:val>
                                        </p:tav>
                                      </p:tavLst>
                                    </p:anim>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fade">
                                      <p:cBhvr>
                                        <p:cTn id="18" dur="7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23895B6-F7DF-4914-BE4F-65D67BC9CC34}"/>
              </a:ext>
            </a:extLst>
          </p:cNvPr>
          <p:cNvSpPr>
            <a:spLocks noGrp="1"/>
          </p:cNvSpPr>
          <p:nvPr>
            <p:ph type="sldNum" sz="quarter" idx="12"/>
          </p:nvPr>
        </p:nvSpPr>
        <p:spPr/>
        <p:txBody>
          <a:bodyPr/>
          <a:lstStyle/>
          <a:p>
            <a:fld id="{962E4F61-21FD-45A2-A24D-6311DD04B37C}" type="slidenum">
              <a:rPr lang="ja-JP" altLang="en-US" smtClean="0"/>
              <a:pPr/>
              <a:t>2</a:t>
            </a:fld>
            <a:endParaRPr lang="ja-JP" altLang="en-US" dirty="0"/>
          </a:p>
        </p:txBody>
      </p:sp>
      <p:sp>
        <p:nvSpPr>
          <p:cNvPr id="3" name="正方形/長方形 2">
            <a:extLst>
              <a:ext uri="{FF2B5EF4-FFF2-40B4-BE49-F238E27FC236}">
                <a16:creationId xmlns:a16="http://schemas.microsoft.com/office/drawing/2014/main" id="{B4684C53-8171-4C96-8FA4-37F56591AC93}"/>
              </a:ext>
            </a:extLst>
          </p:cNvPr>
          <p:cNvSpPr/>
          <p:nvPr/>
        </p:nvSpPr>
        <p:spPr>
          <a:xfrm>
            <a:off x="1303506" y="1320444"/>
            <a:ext cx="2159541" cy="2300820"/>
          </a:xfrm>
          <a:prstGeom prst="rect">
            <a:avLst/>
          </a:prstGeom>
          <a:solidFill>
            <a:srgbClr val="F5C55A"/>
          </a:solidFill>
          <a:ln>
            <a:solidFill>
              <a:srgbClr val="F5C5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1</a:t>
            </a:r>
            <a:endParaRPr kumimoji="1" lang="ja-JP" altLang="en-US" sz="3600" b="1" dirty="0">
              <a:solidFill>
                <a:schemeClr val="tx1"/>
              </a:solidFill>
            </a:endParaRPr>
          </a:p>
        </p:txBody>
      </p:sp>
      <p:sp>
        <p:nvSpPr>
          <p:cNvPr id="21" name="正方形/長方形 20">
            <a:extLst>
              <a:ext uri="{FF2B5EF4-FFF2-40B4-BE49-F238E27FC236}">
                <a16:creationId xmlns:a16="http://schemas.microsoft.com/office/drawing/2014/main" id="{11F7E950-0EED-4F8C-8026-1867F6678569}"/>
              </a:ext>
            </a:extLst>
          </p:cNvPr>
          <p:cNvSpPr/>
          <p:nvPr/>
        </p:nvSpPr>
        <p:spPr>
          <a:xfrm>
            <a:off x="3463047" y="1320444"/>
            <a:ext cx="7425447" cy="2300820"/>
          </a:xfrm>
          <a:prstGeom prst="rect">
            <a:avLst/>
          </a:prstGeom>
          <a:solidFill>
            <a:schemeClr val="tx1"/>
          </a:solidFill>
          <a:ln>
            <a:solidFill>
              <a:srgbClr val="F5C5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b="1"/>
              <a:t>社会福祉における申請主義</a:t>
            </a:r>
            <a:endParaRPr kumimoji="1" lang="en-US" altLang="ja-JP" sz="3200" b="1" dirty="0"/>
          </a:p>
          <a:p>
            <a:r>
              <a:rPr lang="ja-JP" altLang="en-US" sz="3200"/>
              <a:t>　①申請主義とは</a:t>
            </a:r>
            <a:endParaRPr lang="en-US" altLang="ja-JP" sz="3200" dirty="0"/>
          </a:p>
          <a:p>
            <a:r>
              <a:rPr kumimoji="1" lang="ja-JP" altLang="en-US" sz="3200"/>
              <a:t>　②社会福祉における申請主義の展開</a:t>
            </a:r>
            <a:endParaRPr kumimoji="1" lang="en-US" altLang="ja-JP" sz="3200" dirty="0"/>
          </a:p>
          <a:p>
            <a:r>
              <a:rPr lang="ja-JP" altLang="en-US" sz="3200"/>
              <a:t>　</a:t>
            </a:r>
            <a:r>
              <a:rPr lang="en-US" altLang="ja-JP" sz="3200" dirty="0"/>
              <a:t>③</a:t>
            </a:r>
            <a:r>
              <a:rPr lang="ja-JP" altLang="en-US" sz="3200"/>
              <a:t>申請主義のジレンマ</a:t>
            </a:r>
            <a:endParaRPr kumimoji="1" lang="ja-JP" altLang="en-US" sz="3200" dirty="0"/>
          </a:p>
        </p:txBody>
      </p:sp>
      <p:sp>
        <p:nvSpPr>
          <p:cNvPr id="22" name="正方形/長方形 21">
            <a:extLst>
              <a:ext uri="{FF2B5EF4-FFF2-40B4-BE49-F238E27FC236}">
                <a16:creationId xmlns:a16="http://schemas.microsoft.com/office/drawing/2014/main" id="{5D591065-8569-4289-9286-AF02A2E53E83}"/>
              </a:ext>
            </a:extLst>
          </p:cNvPr>
          <p:cNvSpPr/>
          <p:nvPr/>
        </p:nvSpPr>
        <p:spPr>
          <a:xfrm>
            <a:off x="1306972" y="4006674"/>
            <a:ext cx="2159541" cy="2300820"/>
          </a:xfrm>
          <a:prstGeom prst="rect">
            <a:avLst/>
          </a:prstGeom>
          <a:solidFill>
            <a:srgbClr val="F5C55A"/>
          </a:solidFill>
          <a:ln>
            <a:solidFill>
              <a:srgbClr val="F5C5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2</a:t>
            </a:r>
            <a:endParaRPr kumimoji="1" lang="ja-JP" altLang="en-US" sz="3600" b="1" dirty="0">
              <a:solidFill>
                <a:schemeClr val="tx1"/>
              </a:solidFill>
            </a:endParaRPr>
          </a:p>
        </p:txBody>
      </p:sp>
      <p:sp>
        <p:nvSpPr>
          <p:cNvPr id="30" name="正方形/長方形 29">
            <a:extLst>
              <a:ext uri="{FF2B5EF4-FFF2-40B4-BE49-F238E27FC236}">
                <a16:creationId xmlns:a16="http://schemas.microsoft.com/office/drawing/2014/main" id="{02DF2E1C-683B-4962-93F7-A494354880FD}"/>
              </a:ext>
            </a:extLst>
          </p:cNvPr>
          <p:cNvSpPr/>
          <p:nvPr/>
        </p:nvSpPr>
        <p:spPr>
          <a:xfrm>
            <a:off x="3485174" y="4035368"/>
            <a:ext cx="7425447" cy="2272800"/>
          </a:xfrm>
          <a:prstGeom prst="rect">
            <a:avLst/>
          </a:prstGeom>
          <a:solidFill>
            <a:schemeClr val="tx1"/>
          </a:solidFill>
          <a:ln>
            <a:solidFill>
              <a:srgbClr val="F5C5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b="1" dirty="0"/>
              <a:t>本講座の趣旨と内容</a:t>
            </a:r>
            <a:endParaRPr lang="en-US" altLang="ja-JP" sz="3200" b="1" dirty="0"/>
          </a:p>
          <a:p>
            <a:r>
              <a:rPr kumimoji="1" lang="ja-JP" altLang="en-US" sz="3200" dirty="0"/>
              <a:t>　</a:t>
            </a:r>
            <a:r>
              <a:rPr kumimoji="1" lang="en-US" altLang="ja-JP" sz="3200" dirty="0"/>
              <a:t>①</a:t>
            </a:r>
            <a:r>
              <a:rPr kumimoji="1" lang="ja-JP" altLang="en-US" sz="3200" dirty="0"/>
              <a:t>テーマ</a:t>
            </a:r>
            <a:endParaRPr kumimoji="1" lang="en-US" altLang="ja-JP" sz="3200" dirty="0"/>
          </a:p>
          <a:p>
            <a:r>
              <a:rPr lang="ja-JP" altLang="en-US" sz="3200" dirty="0"/>
              <a:t>　②</a:t>
            </a:r>
            <a:r>
              <a:rPr lang="ja-JP" altLang="en-US" sz="3200" dirty="0">
                <a:solidFill>
                  <a:schemeClr val="bg1"/>
                </a:solidFill>
              </a:rPr>
              <a:t>取り上げる国と報告者</a:t>
            </a:r>
            <a:endParaRPr kumimoji="1" lang="ja-JP" altLang="en-US" sz="3200" dirty="0">
              <a:solidFill>
                <a:schemeClr val="bg1"/>
              </a:solidFill>
            </a:endParaRPr>
          </a:p>
        </p:txBody>
      </p:sp>
      <p:sp>
        <p:nvSpPr>
          <p:cNvPr id="5" name="テキスト ボックス 4">
            <a:extLst>
              <a:ext uri="{FF2B5EF4-FFF2-40B4-BE49-F238E27FC236}">
                <a16:creationId xmlns:a16="http://schemas.microsoft.com/office/drawing/2014/main" id="{148C43F0-C4E0-8764-45CE-C1C6EB367DF0}"/>
              </a:ext>
            </a:extLst>
          </p:cNvPr>
          <p:cNvSpPr txBox="1"/>
          <p:nvPr/>
        </p:nvSpPr>
        <p:spPr>
          <a:xfrm>
            <a:off x="444283" y="272577"/>
            <a:ext cx="3877985" cy="584775"/>
          </a:xfrm>
          <a:prstGeom prst="rect">
            <a:avLst/>
          </a:prstGeom>
          <a:noFill/>
        </p:spPr>
        <p:txBody>
          <a:bodyPr wrap="none" rtlCol="0">
            <a:spAutoFit/>
          </a:bodyPr>
          <a:lstStyle/>
          <a:p>
            <a:r>
              <a:rPr lang="ja-JP" altLang="en-US" sz="3200" b="1" dirty="0">
                <a:solidFill>
                  <a:schemeClr val="bg1"/>
                </a:solidFill>
              </a:rPr>
              <a:t>本講座の背景と趣旨</a:t>
            </a:r>
            <a:endParaRPr kumimoji="1" lang="ja-JP" altLang="en-US" sz="3200" b="1" dirty="0">
              <a:solidFill>
                <a:schemeClr val="bg1"/>
              </a:solidFill>
            </a:endParaRPr>
          </a:p>
        </p:txBody>
      </p:sp>
      <p:pic>
        <p:nvPicPr>
          <p:cNvPr id="8" name="図 7">
            <a:extLst>
              <a:ext uri="{FF2B5EF4-FFF2-40B4-BE49-F238E27FC236}">
                <a16:creationId xmlns:a16="http://schemas.microsoft.com/office/drawing/2014/main" id="{DF2835F6-ACCF-92F5-BE3F-F3E8C7F812FC}"/>
              </a:ext>
            </a:extLst>
          </p:cNvPr>
          <p:cNvPicPr>
            <a:picLocks noChangeAspect="1"/>
          </p:cNvPicPr>
          <p:nvPr/>
        </p:nvPicPr>
        <p:blipFill>
          <a:blip r:embed="rId3"/>
          <a:stretch>
            <a:fillRect/>
          </a:stretch>
        </p:blipFill>
        <p:spPr>
          <a:xfrm>
            <a:off x="10376345" y="6357147"/>
            <a:ext cx="1270000" cy="365125"/>
          </a:xfrm>
          <a:prstGeom prst="rect">
            <a:avLst/>
          </a:prstGeom>
        </p:spPr>
      </p:pic>
    </p:spTree>
    <p:extLst>
      <p:ext uri="{BB962C8B-B14F-4D97-AF65-F5344CB8AC3E}">
        <p14:creationId xmlns:p14="http://schemas.microsoft.com/office/powerpoint/2010/main" val="3838530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1" nodeType="afterEffect">
                                  <p:stCondLst>
                                    <p:cond delay="0"/>
                                  </p:stCondLst>
                                  <p:iterate type="lt">
                                    <p:tmPct val="0"/>
                                  </p:iterate>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par>
                          <p:cTn id="12" fill="hold">
                            <p:stCondLst>
                              <p:cond delay="1000"/>
                            </p:stCondLst>
                            <p:childTnLst>
                              <p:par>
                                <p:cTn id="13" presetID="15" presetClass="emph" presetSubtype="0" grpId="0" nodeType="afterEffect">
                                  <p:stCondLst>
                                    <p:cond delay="0"/>
                                  </p:stCondLst>
                                  <p:iterate type="lt">
                                    <p:tmAbs val="25"/>
                                  </p:iterate>
                                  <p:childTnLst>
                                    <p:set>
                                      <p:cBhvr override="childStyle">
                                        <p:cTn id="14" dur="indefinite"/>
                                        <p:tgtEl>
                                          <p:spTgt spid="21"/>
                                        </p:tgtEl>
                                        <p:attrNameLst>
                                          <p:attrName>style.fontWeight</p:attrName>
                                        </p:attrNameLst>
                                      </p:cBhvr>
                                      <p:to>
                                        <p:strVal val="bold"/>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par>
                          <p:cTn id="20" fill="hold">
                            <p:stCondLst>
                              <p:cond delay="500"/>
                            </p:stCondLst>
                            <p:childTnLst>
                              <p:par>
                                <p:cTn id="21" presetID="10" presetClass="entr" presetSubtype="0" fill="hold" grpId="0" nodeType="afterEffect">
                                  <p:stCondLst>
                                    <p:cond delay="0"/>
                                  </p:stCondLst>
                                  <p:iterate type="lt">
                                    <p:tmPct val="0"/>
                                  </p:iterate>
                                  <p:childTnLst>
                                    <p:set>
                                      <p:cBhvr>
                                        <p:cTn id="22" dur="1" fill="hold">
                                          <p:stCondLst>
                                            <p:cond delay="0"/>
                                          </p:stCondLst>
                                        </p:cTn>
                                        <p:tgtEl>
                                          <p:spTgt spid="30"/>
                                        </p:tgtEl>
                                        <p:attrNameLst>
                                          <p:attrName>style.visibility</p:attrName>
                                        </p:attrNameLst>
                                      </p:cBhvr>
                                      <p:to>
                                        <p:strVal val="visible"/>
                                      </p:to>
                                    </p:set>
                                    <p:animEffect transition="in" filter="fade">
                                      <p:cBhvr>
                                        <p:cTn id="23" dur="500"/>
                                        <p:tgtEl>
                                          <p:spTgt spid="30"/>
                                        </p:tgtEl>
                                      </p:cBhvr>
                                    </p:animEffect>
                                  </p:childTnLst>
                                </p:cTn>
                              </p:par>
                            </p:childTnLst>
                          </p:cTn>
                        </p:par>
                        <p:par>
                          <p:cTn id="24" fill="hold">
                            <p:stCondLst>
                              <p:cond delay="1000"/>
                            </p:stCondLst>
                            <p:childTnLst>
                              <p:par>
                                <p:cTn id="25" presetID="15" presetClass="emph" presetSubtype="0" grpId="1" nodeType="afterEffect">
                                  <p:stCondLst>
                                    <p:cond delay="0"/>
                                  </p:stCondLst>
                                  <p:iterate type="lt">
                                    <p:tmAbs val="25"/>
                                  </p:iterate>
                                  <p:childTnLst>
                                    <p:set>
                                      <p:cBhvr override="childStyle">
                                        <p:cTn id="26" dur="indefinite"/>
                                        <p:tgtEl>
                                          <p:spTgt spid="30"/>
                                        </p:tgtEl>
                                        <p:attrNameLst>
                                          <p:attrName>style.fontWeight</p:attrName>
                                        </p:attrNameLst>
                                      </p:cBhvr>
                                      <p:to>
                                        <p:strVal val="bold"/>
                                      </p:to>
                                    </p:set>
                                  </p:childTnLst>
                                </p:cTn>
                              </p:par>
                            </p:childTnLst>
                          </p:cTn>
                        </p:par>
                        <p:par>
                          <p:cTn id="27" fill="hold">
                            <p:stCondLst>
                              <p:cond delay="1600"/>
                            </p:stCondLst>
                            <p:childTnLst>
                              <p:par>
                                <p:cTn id="28" presetID="42" presetClass="entr" presetSubtype="0"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1" grpId="0" animBg="1"/>
      <p:bldP spid="21" grpId="1" animBg="1"/>
      <p:bldP spid="22" grpId="0" animBg="1"/>
      <p:bldP spid="30" grpId="0" animBg="1"/>
      <p:bldP spid="30" grpId="1"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a:extLst>
              <a:ext uri="{FF2B5EF4-FFF2-40B4-BE49-F238E27FC236}">
                <a16:creationId xmlns:a16="http://schemas.microsoft.com/office/drawing/2014/main" id="{AC0385A7-0901-460A-88BE-0CC61EE9D377}"/>
              </a:ext>
            </a:extLst>
          </p:cNvPr>
          <p:cNvSpPr txBox="1"/>
          <p:nvPr/>
        </p:nvSpPr>
        <p:spPr>
          <a:xfrm>
            <a:off x="212324" y="191553"/>
            <a:ext cx="3877985" cy="584775"/>
          </a:xfrm>
          <a:prstGeom prst="rect">
            <a:avLst/>
          </a:prstGeom>
          <a:noFill/>
        </p:spPr>
        <p:txBody>
          <a:bodyPr wrap="none" rtlCol="0">
            <a:spAutoFit/>
          </a:bodyPr>
          <a:lstStyle/>
          <a:p>
            <a:r>
              <a:rPr lang="ja-JP" altLang="en-US" sz="3200" b="1">
                <a:solidFill>
                  <a:schemeClr val="bg1"/>
                </a:solidFill>
              </a:rPr>
              <a:t>申請主義とは何か？</a:t>
            </a:r>
            <a:endParaRPr kumimoji="1" lang="ja-JP" altLang="en-US" sz="3200" b="1" dirty="0">
              <a:solidFill>
                <a:schemeClr val="bg1"/>
              </a:solidFill>
            </a:endParaRPr>
          </a:p>
        </p:txBody>
      </p:sp>
      <p:sp>
        <p:nvSpPr>
          <p:cNvPr id="2" name="スライド番号プレースホルダー 1">
            <a:extLst>
              <a:ext uri="{FF2B5EF4-FFF2-40B4-BE49-F238E27FC236}">
                <a16:creationId xmlns:a16="http://schemas.microsoft.com/office/drawing/2014/main" id="{123895B6-F7DF-4914-BE4F-65D67BC9CC34}"/>
              </a:ext>
            </a:extLst>
          </p:cNvPr>
          <p:cNvSpPr>
            <a:spLocks noGrp="1"/>
          </p:cNvSpPr>
          <p:nvPr>
            <p:ph type="sldNum" sz="quarter" idx="12"/>
          </p:nvPr>
        </p:nvSpPr>
        <p:spPr/>
        <p:txBody>
          <a:bodyPr/>
          <a:lstStyle/>
          <a:p>
            <a:fld id="{962E4F61-21FD-45A2-A24D-6311DD04B37C}" type="slidenum">
              <a:rPr lang="ja-JP" altLang="en-US" smtClean="0"/>
              <a:pPr/>
              <a:t>3</a:t>
            </a:fld>
            <a:endParaRPr lang="ja-JP" altLang="en-US" dirty="0"/>
          </a:p>
        </p:txBody>
      </p:sp>
      <p:sp>
        <p:nvSpPr>
          <p:cNvPr id="3" name="コンテンツ プレースホルダー 2">
            <a:extLst>
              <a:ext uri="{FF2B5EF4-FFF2-40B4-BE49-F238E27FC236}">
                <a16:creationId xmlns:a16="http://schemas.microsoft.com/office/drawing/2014/main" id="{213F2496-3F1B-7EF1-D869-BCAA010AB5E4}"/>
              </a:ext>
            </a:extLst>
          </p:cNvPr>
          <p:cNvSpPr txBox="1">
            <a:spLocks/>
          </p:cNvSpPr>
          <p:nvPr/>
        </p:nvSpPr>
        <p:spPr>
          <a:xfrm>
            <a:off x="349624" y="1138334"/>
            <a:ext cx="11842375" cy="571966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b="1" u="sng" dirty="0">
                <a:solidFill>
                  <a:schemeClr val="bg1"/>
                </a:solidFill>
              </a:rPr>
              <a:t>申請主義</a:t>
            </a:r>
            <a:r>
              <a:rPr lang="ja-JP" altLang="en-US" sz="1800" b="1" dirty="0">
                <a:solidFill>
                  <a:schemeClr val="bg1"/>
                </a:solidFill>
              </a:rPr>
              <a:t>（デジタル大辞泉より）</a:t>
            </a:r>
            <a:endParaRPr lang="en-US" altLang="ja-JP" sz="1800" b="1" dirty="0">
              <a:solidFill>
                <a:schemeClr val="bg1"/>
              </a:solidFill>
            </a:endParaRPr>
          </a:p>
          <a:p>
            <a:pPr marL="0" indent="0">
              <a:buFont typeface="Arial" panose="020B0604020202020204" pitchFamily="34" charset="0"/>
              <a:buNone/>
            </a:pPr>
            <a:r>
              <a:rPr lang="en-US" altLang="ja-JP" sz="2400" b="1" dirty="0">
                <a:solidFill>
                  <a:schemeClr val="bg1"/>
                </a:solidFill>
              </a:rPr>
              <a:t>①</a:t>
            </a:r>
            <a:r>
              <a:rPr lang="ja-JP" altLang="en-US" sz="2400" b="1" i="1" dirty="0">
                <a:solidFill>
                  <a:schemeClr val="bg1"/>
                </a:solidFill>
              </a:rPr>
              <a:t>申請</a:t>
            </a:r>
            <a:r>
              <a:rPr lang="ja-JP" altLang="en-US" sz="2400" b="1" dirty="0">
                <a:solidFill>
                  <a:schemeClr val="bg1"/>
                </a:solidFill>
              </a:rPr>
              <a:t>＝希望や要望事項を願い出ること。</a:t>
            </a:r>
            <a:endParaRPr lang="en-US" altLang="ja-JP" sz="2400" b="1" dirty="0">
              <a:solidFill>
                <a:schemeClr val="bg1"/>
              </a:solidFill>
            </a:endParaRPr>
          </a:p>
          <a:p>
            <a:pPr marL="0" indent="0">
              <a:buFont typeface="Arial" panose="020B0604020202020204" pitchFamily="34" charset="0"/>
              <a:buNone/>
            </a:pPr>
            <a:r>
              <a:rPr lang="ja-JP" altLang="en-US" sz="2400" b="1" dirty="0">
                <a:solidFill>
                  <a:schemeClr val="bg1"/>
                </a:solidFill>
              </a:rPr>
              <a:t>　　　　特に、国や公共機関などに対して認可・許可その他一定の行為を求めること。</a:t>
            </a:r>
            <a:endParaRPr lang="en-US" altLang="ja-JP" sz="2400" b="1" dirty="0">
              <a:solidFill>
                <a:schemeClr val="bg1"/>
              </a:solidFill>
            </a:endParaRPr>
          </a:p>
          <a:p>
            <a:pPr marL="0" indent="0">
              <a:buFont typeface="Arial" panose="020B0604020202020204" pitchFamily="34" charset="0"/>
              <a:buNone/>
            </a:pPr>
            <a:r>
              <a:rPr lang="ja-JP" altLang="en-US" sz="2400" b="1" dirty="0">
                <a:solidFill>
                  <a:schemeClr val="bg1"/>
                </a:solidFill>
              </a:rPr>
              <a:t>②</a:t>
            </a:r>
            <a:r>
              <a:rPr lang="ja-JP" altLang="en-US" sz="2400" b="1" i="1" dirty="0">
                <a:solidFill>
                  <a:schemeClr val="bg1"/>
                </a:solidFill>
              </a:rPr>
              <a:t>主義</a:t>
            </a:r>
            <a:r>
              <a:rPr lang="ja-JP" altLang="en-US" sz="2400" b="1" dirty="0">
                <a:solidFill>
                  <a:schemeClr val="bg1"/>
                </a:solidFill>
              </a:rPr>
              <a:t>＝１）持ちつづけている考え・方針・態度など。</a:t>
            </a:r>
          </a:p>
          <a:p>
            <a:pPr marL="0" indent="0">
              <a:buFont typeface="Arial" panose="020B0604020202020204" pitchFamily="34" charset="0"/>
              <a:buNone/>
            </a:pPr>
            <a:r>
              <a:rPr lang="ja-JP" altLang="en-US" sz="2400" b="1" dirty="0">
                <a:solidFill>
                  <a:schemeClr val="bg1"/>
                </a:solidFill>
              </a:rPr>
              <a:t>　　　　２）思想・学説・芸術理論などにおける一定の立場。</a:t>
            </a:r>
            <a:endParaRPr lang="en-US" altLang="ja-JP" sz="2400" b="1" dirty="0">
              <a:solidFill>
                <a:schemeClr val="bg1"/>
              </a:solidFill>
            </a:endParaRPr>
          </a:p>
          <a:p>
            <a:pPr marL="0" indent="0">
              <a:buFont typeface="Arial" panose="020B0604020202020204" pitchFamily="34" charset="0"/>
              <a:buNone/>
            </a:pPr>
            <a:endParaRPr lang="en-US" altLang="ja-JP" sz="2400" b="1" dirty="0">
              <a:solidFill>
                <a:schemeClr val="bg1"/>
              </a:solidFill>
            </a:endParaRPr>
          </a:p>
          <a:p>
            <a:r>
              <a:rPr lang="ja-JP" altLang="en-US" b="1" u="sng" dirty="0">
                <a:solidFill>
                  <a:schemeClr val="bg1"/>
                </a:solidFill>
              </a:rPr>
              <a:t>社会福祉における申請主義</a:t>
            </a:r>
            <a:endParaRPr lang="en-US" altLang="ja-JP" b="1" u="sng" dirty="0">
              <a:solidFill>
                <a:schemeClr val="bg1"/>
              </a:solidFill>
            </a:endParaRPr>
          </a:p>
          <a:p>
            <a:pPr marL="0" indent="0">
              <a:buFont typeface="Arial" panose="020B0604020202020204" pitchFamily="34" charset="0"/>
              <a:buNone/>
            </a:pPr>
            <a:r>
              <a:rPr lang="ja-JP" altLang="en-US" sz="2400" b="1" dirty="0">
                <a:solidFill>
                  <a:schemeClr val="bg1"/>
                </a:solidFill>
              </a:rPr>
              <a:t>①</a:t>
            </a:r>
            <a:r>
              <a:rPr lang="ja-JP" altLang="en-US" sz="2400" b="1" i="1" dirty="0">
                <a:solidFill>
                  <a:schemeClr val="bg1"/>
                </a:solidFill>
              </a:rPr>
              <a:t>肯定的な捉え方</a:t>
            </a:r>
            <a:endParaRPr lang="en-US" altLang="ja-JP" sz="2400" b="1" i="1" dirty="0">
              <a:solidFill>
                <a:schemeClr val="bg1"/>
              </a:solidFill>
            </a:endParaRPr>
          </a:p>
          <a:p>
            <a:pPr marL="0" indent="0">
              <a:buFont typeface="Arial" panose="020B0604020202020204" pitchFamily="34" charset="0"/>
              <a:buNone/>
            </a:pPr>
            <a:r>
              <a:rPr lang="ja-JP" altLang="en-US" sz="2400" b="1" dirty="0">
                <a:solidFill>
                  <a:schemeClr val="bg1"/>
                </a:solidFill>
              </a:rPr>
              <a:t>　国民・市民の申請</a:t>
            </a:r>
            <a:r>
              <a:rPr lang="ja-JP" altLang="en-US" sz="2400" b="1">
                <a:solidFill>
                  <a:schemeClr val="bg1"/>
                </a:solidFill>
              </a:rPr>
              <a:t>に基づき福祉</a:t>
            </a:r>
            <a:r>
              <a:rPr lang="ja-JP" altLang="en-US" sz="2400" b="1" dirty="0">
                <a:solidFill>
                  <a:schemeClr val="bg1"/>
                </a:solidFill>
              </a:rPr>
              <a:t>サービスが利用できること</a:t>
            </a:r>
            <a:endParaRPr lang="en-US" altLang="ja-JP" sz="2400" b="1" dirty="0">
              <a:solidFill>
                <a:schemeClr val="bg1"/>
              </a:solidFill>
            </a:endParaRPr>
          </a:p>
          <a:p>
            <a:pPr marL="0" indent="0">
              <a:buFont typeface="Arial" panose="020B0604020202020204" pitchFamily="34" charset="0"/>
              <a:buNone/>
            </a:pPr>
            <a:r>
              <a:rPr lang="ja-JP" altLang="en-US" sz="2400" b="1" dirty="0">
                <a:solidFill>
                  <a:schemeClr val="bg1"/>
                </a:solidFill>
              </a:rPr>
              <a:t>②</a:t>
            </a:r>
            <a:r>
              <a:rPr lang="ja-JP" altLang="en-US" sz="2400" b="1" i="1" dirty="0">
                <a:solidFill>
                  <a:schemeClr val="bg1"/>
                </a:solidFill>
              </a:rPr>
              <a:t>否定的な捉え方</a:t>
            </a:r>
            <a:endParaRPr lang="en-US" altLang="ja-JP" sz="2400" b="1" i="1" dirty="0">
              <a:solidFill>
                <a:schemeClr val="bg1"/>
              </a:solidFill>
            </a:endParaRPr>
          </a:p>
          <a:p>
            <a:pPr marL="0" indent="0">
              <a:buFont typeface="Arial" panose="020B0604020202020204" pitchFamily="34" charset="0"/>
              <a:buNone/>
            </a:pPr>
            <a:r>
              <a:rPr lang="ja-JP" altLang="en-US" sz="2400" b="1" dirty="0">
                <a:solidFill>
                  <a:schemeClr val="bg1"/>
                </a:solidFill>
              </a:rPr>
              <a:t>　国民・市民による適切な申請</a:t>
            </a:r>
            <a:r>
              <a:rPr lang="ja-JP" altLang="en-US" sz="2400" b="1">
                <a:solidFill>
                  <a:schemeClr val="bg1"/>
                </a:solidFill>
              </a:rPr>
              <a:t>がなければ福祉</a:t>
            </a:r>
            <a:r>
              <a:rPr lang="ja-JP" altLang="en-US" sz="2400" b="1" dirty="0">
                <a:solidFill>
                  <a:schemeClr val="bg1"/>
                </a:solidFill>
              </a:rPr>
              <a:t>サービスが利用できないこと</a:t>
            </a:r>
            <a:endParaRPr lang="en-US" altLang="ja-JP" sz="2400" b="1" dirty="0">
              <a:solidFill>
                <a:schemeClr val="bg1"/>
              </a:solidFill>
            </a:endParaRPr>
          </a:p>
          <a:p>
            <a:pPr marL="0" indent="0">
              <a:buFont typeface="Arial" panose="020B0604020202020204" pitchFamily="34" charset="0"/>
              <a:buNone/>
            </a:pPr>
            <a:r>
              <a:rPr lang="ja-JP" altLang="en-US" sz="2400" b="1" dirty="0">
                <a:solidFill>
                  <a:schemeClr val="bg1"/>
                </a:solidFill>
              </a:rPr>
              <a:t>　⇒より深刻な問題を抱えた人</a:t>
            </a:r>
            <a:r>
              <a:rPr lang="ja-JP" altLang="en-US" sz="2400" b="1">
                <a:solidFill>
                  <a:schemeClr val="bg1"/>
                </a:solidFill>
              </a:rPr>
              <a:t>等が福祉</a:t>
            </a:r>
            <a:r>
              <a:rPr lang="ja-JP" altLang="en-US" sz="2400" b="1" dirty="0">
                <a:solidFill>
                  <a:schemeClr val="bg1"/>
                </a:solidFill>
              </a:rPr>
              <a:t>サービスを利用できない！？</a:t>
            </a:r>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ja-JP" altLang="en-US" sz="2400" b="1" dirty="0">
              <a:solidFill>
                <a:schemeClr val="bg1"/>
              </a:solidFill>
            </a:endParaRPr>
          </a:p>
        </p:txBody>
      </p:sp>
      <p:sp>
        <p:nvSpPr>
          <p:cNvPr id="5" name="テキスト ボックス 4">
            <a:extLst>
              <a:ext uri="{FF2B5EF4-FFF2-40B4-BE49-F238E27FC236}">
                <a16:creationId xmlns:a16="http://schemas.microsoft.com/office/drawing/2014/main" id="{AB747590-0895-AD2D-A330-3C5DF9693F4F}"/>
              </a:ext>
            </a:extLst>
          </p:cNvPr>
          <p:cNvSpPr txBox="1"/>
          <p:nvPr/>
        </p:nvSpPr>
        <p:spPr>
          <a:xfrm>
            <a:off x="10456986" y="6360057"/>
            <a:ext cx="1266091" cy="445477"/>
          </a:xfrm>
          <a:prstGeom prst="rect">
            <a:avLst/>
          </a:prstGeom>
          <a:solidFill>
            <a:schemeClr val="tx1"/>
          </a:solidFill>
        </p:spPr>
        <p:txBody>
          <a:bodyPr wrap="square" rtlCol="0">
            <a:spAutoFit/>
          </a:bodyPr>
          <a:lstStyle/>
          <a:p>
            <a:endParaRPr kumimoji="1" lang="ja-JP" altLang="en-US"/>
          </a:p>
        </p:txBody>
      </p:sp>
    </p:spTree>
    <p:extLst>
      <p:ext uri="{BB962C8B-B14F-4D97-AF65-F5344CB8AC3E}">
        <p14:creationId xmlns:p14="http://schemas.microsoft.com/office/powerpoint/2010/main" val="3101435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82BB470-ACD1-B08E-A3E0-94CF84D7CD9E}"/>
              </a:ext>
            </a:extLst>
          </p:cNvPr>
          <p:cNvSpPr>
            <a:spLocks noGrp="1"/>
          </p:cNvSpPr>
          <p:nvPr>
            <p:ph type="sldNum" sz="quarter" idx="12"/>
          </p:nvPr>
        </p:nvSpPr>
        <p:spPr/>
        <p:txBody>
          <a:bodyPr/>
          <a:lstStyle/>
          <a:p>
            <a:fld id="{962E4F61-21FD-45A2-A24D-6311DD04B37C}" type="slidenum">
              <a:rPr lang="ja-JP" altLang="en-US" smtClean="0"/>
              <a:pPr/>
              <a:t>4</a:t>
            </a:fld>
            <a:endParaRPr lang="ja-JP" altLang="en-US" dirty="0"/>
          </a:p>
        </p:txBody>
      </p:sp>
      <p:sp>
        <p:nvSpPr>
          <p:cNvPr id="5" name="テキスト ボックス 4">
            <a:extLst>
              <a:ext uri="{FF2B5EF4-FFF2-40B4-BE49-F238E27FC236}">
                <a16:creationId xmlns:a16="http://schemas.microsoft.com/office/drawing/2014/main" id="{5FA83182-AAC6-C2E5-4FBE-A044B5BC50B5}"/>
              </a:ext>
            </a:extLst>
          </p:cNvPr>
          <p:cNvSpPr txBox="1"/>
          <p:nvPr/>
        </p:nvSpPr>
        <p:spPr>
          <a:xfrm>
            <a:off x="216663" y="26356"/>
            <a:ext cx="4288353" cy="1077218"/>
          </a:xfrm>
          <a:prstGeom prst="rect">
            <a:avLst/>
          </a:prstGeom>
          <a:noFill/>
        </p:spPr>
        <p:txBody>
          <a:bodyPr wrap="none" rtlCol="0">
            <a:spAutoFit/>
          </a:bodyPr>
          <a:lstStyle/>
          <a:p>
            <a:r>
              <a:rPr lang="ja-JP" altLang="en-US" sz="3200" b="1">
                <a:solidFill>
                  <a:schemeClr val="bg1"/>
                </a:solidFill>
              </a:rPr>
              <a:t>社会福祉における</a:t>
            </a:r>
            <a:endParaRPr lang="en-US" altLang="ja-JP" sz="3200" b="1" dirty="0">
              <a:solidFill>
                <a:schemeClr val="bg1"/>
              </a:solidFill>
            </a:endParaRPr>
          </a:p>
          <a:p>
            <a:r>
              <a:rPr lang="ja-JP" altLang="en-US" sz="3200" b="1">
                <a:solidFill>
                  <a:schemeClr val="bg1"/>
                </a:solidFill>
              </a:rPr>
              <a:t>　　　申請主義の展開</a:t>
            </a:r>
            <a:endParaRPr kumimoji="1" lang="ja-JP" altLang="en-US" sz="3200" b="1" dirty="0">
              <a:solidFill>
                <a:schemeClr val="bg1"/>
              </a:solidFill>
            </a:endParaRPr>
          </a:p>
        </p:txBody>
      </p:sp>
      <p:sp>
        <p:nvSpPr>
          <p:cNvPr id="6" name="コンテンツ プレースホルダー 2">
            <a:extLst>
              <a:ext uri="{FF2B5EF4-FFF2-40B4-BE49-F238E27FC236}">
                <a16:creationId xmlns:a16="http://schemas.microsoft.com/office/drawing/2014/main" id="{C2B33A4C-1699-933D-73B3-12DE1D9CC5CD}"/>
              </a:ext>
            </a:extLst>
          </p:cNvPr>
          <p:cNvSpPr txBox="1">
            <a:spLocks/>
          </p:cNvSpPr>
          <p:nvPr/>
        </p:nvSpPr>
        <p:spPr>
          <a:xfrm>
            <a:off x="212324" y="1268963"/>
            <a:ext cx="11767353" cy="53974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3200" b="1" u="sng" dirty="0">
                <a:solidFill>
                  <a:schemeClr val="bg1"/>
                </a:solidFill>
              </a:rPr>
              <a:t>戦前の社会福祉（社会事業）</a:t>
            </a:r>
          </a:p>
          <a:p>
            <a:pPr marL="0" indent="0">
              <a:buNone/>
            </a:pPr>
            <a:r>
              <a:rPr lang="ja-JP" altLang="en-US" b="1" dirty="0">
                <a:solidFill>
                  <a:schemeClr val="bg1"/>
                </a:solidFill>
              </a:rPr>
              <a:t>   職権による救済・・・権利性なし（</a:t>
            </a:r>
            <a:r>
              <a:rPr lang="ja-JP" altLang="en-US" b="1">
                <a:solidFill>
                  <a:schemeClr val="bg1"/>
                </a:solidFill>
              </a:rPr>
              <a:t>反射的利益）</a:t>
            </a:r>
            <a:endParaRPr lang="ja-JP" altLang="en-US" b="1" dirty="0">
              <a:solidFill>
                <a:schemeClr val="bg1"/>
              </a:solidFill>
            </a:endParaRPr>
          </a:p>
          <a:p>
            <a:pPr marL="0" indent="0">
              <a:buNone/>
            </a:pPr>
            <a:r>
              <a:rPr lang="ja-JP" altLang="en-US" b="1" dirty="0">
                <a:solidFill>
                  <a:schemeClr val="bg1"/>
                </a:solidFill>
              </a:rPr>
              <a:t>  （</a:t>
            </a:r>
            <a:r>
              <a:rPr lang="ja-JP" altLang="en-US" b="1" dirty="0">
                <a:solidFill>
                  <a:srgbClr val="FFFF00"/>
                </a:solidFill>
              </a:rPr>
              <a:t>措置制度</a:t>
            </a:r>
            <a:r>
              <a:rPr lang="ja-JP" altLang="en-US" b="1" dirty="0">
                <a:solidFill>
                  <a:schemeClr val="bg1"/>
                </a:solidFill>
              </a:rPr>
              <a:t>）　　　→ 申請権なし（救済を要求する権利なし）　</a:t>
            </a:r>
          </a:p>
          <a:p>
            <a:pPr marL="0" indent="0">
              <a:buNone/>
            </a:pPr>
            <a:endParaRPr lang="ja-JP" altLang="en-US" b="1" dirty="0">
              <a:solidFill>
                <a:schemeClr val="bg1"/>
              </a:solidFill>
            </a:endParaRPr>
          </a:p>
          <a:p>
            <a:r>
              <a:rPr lang="ja-JP" altLang="en-US" sz="3200" b="1" u="sng" dirty="0">
                <a:solidFill>
                  <a:schemeClr val="bg1"/>
                </a:solidFill>
              </a:rPr>
              <a:t>戦後の社会福祉</a:t>
            </a:r>
          </a:p>
          <a:p>
            <a:pPr marL="0" indent="0">
              <a:buNone/>
            </a:pPr>
            <a:r>
              <a:rPr lang="ja-JP" altLang="en-US" b="1" dirty="0">
                <a:solidFill>
                  <a:schemeClr val="bg1"/>
                </a:solidFill>
              </a:rPr>
              <a:t>１）新生活保護法・・・職権から</a:t>
            </a:r>
            <a:r>
              <a:rPr lang="ja-JP" altLang="en-US" b="1" dirty="0">
                <a:solidFill>
                  <a:srgbClr val="FFFF00"/>
                </a:solidFill>
              </a:rPr>
              <a:t>申請権</a:t>
            </a:r>
            <a:r>
              <a:rPr lang="ja-JP" altLang="en-US" b="1" dirty="0">
                <a:solidFill>
                  <a:schemeClr val="bg1"/>
                </a:solidFill>
              </a:rPr>
              <a:t>への転換　←憲法</a:t>
            </a:r>
            <a:r>
              <a:rPr lang="en-US" altLang="ja-JP" b="1" dirty="0">
                <a:solidFill>
                  <a:schemeClr val="bg1"/>
                </a:solidFill>
              </a:rPr>
              <a:t>25</a:t>
            </a:r>
            <a:r>
              <a:rPr lang="ja-JP" altLang="en-US" b="1" dirty="0">
                <a:solidFill>
                  <a:schemeClr val="bg1"/>
                </a:solidFill>
              </a:rPr>
              <a:t>条</a:t>
            </a:r>
          </a:p>
          <a:p>
            <a:pPr marL="0" indent="0">
              <a:buNone/>
            </a:pPr>
            <a:r>
              <a:rPr lang="ja-JP" altLang="en-US" b="1" dirty="0">
                <a:solidFill>
                  <a:schemeClr val="bg1"/>
                </a:solidFill>
              </a:rPr>
              <a:t>　　</a:t>
            </a:r>
            <a:r>
              <a:rPr lang="ja-JP" altLang="en-US" b="1" dirty="0">
                <a:solidFill>
                  <a:srgbClr val="FFFF00"/>
                </a:solidFill>
              </a:rPr>
              <a:t>福祉サービス</a:t>
            </a:r>
            <a:r>
              <a:rPr lang="ja-JP" altLang="en-US" b="1" dirty="0">
                <a:solidFill>
                  <a:schemeClr val="bg1"/>
                </a:solidFill>
              </a:rPr>
              <a:t>・・・措置制度＝行政処分（</a:t>
            </a:r>
            <a:r>
              <a:rPr lang="ja-JP" altLang="en-US" b="1" dirty="0">
                <a:solidFill>
                  <a:srgbClr val="FFFF00"/>
                </a:solidFill>
              </a:rPr>
              <a:t>反射的利益</a:t>
            </a:r>
            <a:r>
              <a:rPr lang="ja-JP" altLang="en-US" b="1" dirty="0">
                <a:solidFill>
                  <a:schemeClr val="bg1"/>
                </a:solidFill>
              </a:rPr>
              <a:t>）</a:t>
            </a:r>
            <a:endParaRPr lang="en-US" altLang="ja-JP" b="1" dirty="0">
              <a:solidFill>
                <a:schemeClr val="bg1"/>
              </a:solidFill>
            </a:endParaRPr>
          </a:p>
          <a:p>
            <a:pPr marL="0" indent="0">
              <a:buNone/>
            </a:pPr>
            <a:endParaRPr lang="ja-JP" altLang="en-US" sz="1200" b="1" dirty="0">
              <a:solidFill>
                <a:schemeClr val="bg1"/>
              </a:solidFill>
            </a:endParaRPr>
          </a:p>
          <a:p>
            <a:pPr marL="0" indent="0">
              <a:buNone/>
            </a:pPr>
            <a:r>
              <a:rPr lang="ja-JP" altLang="en-US" b="1" dirty="0">
                <a:solidFill>
                  <a:schemeClr val="bg1"/>
                </a:solidFill>
              </a:rPr>
              <a:t>２）社会福祉法・・・・行政の措置制度から民間の</a:t>
            </a:r>
            <a:r>
              <a:rPr lang="ja-JP" altLang="en-US" b="1" dirty="0">
                <a:solidFill>
                  <a:srgbClr val="FFFF00"/>
                </a:solidFill>
              </a:rPr>
              <a:t>契約方式</a:t>
            </a:r>
            <a:r>
              <a:rPr lang="ja-JP" altLang="en-US" b="1" dirty="0">
                <a:solidFill>
                  <a:schemeClr val="bg1"/>
                </a:solidFill>
              </a:rPr>
              <a:t>へ転換</a:t>
            </a:r>
          </a:p>
          <a:p>
            <a:pPr marL="0" indent="0">
              <a:buNone/>
            </a:pPr>
            <a:r>
              <a:rPr lang="ja-JP" altLang="en-US" b="1" dirty="0">
                <a:solidFill>
                  <a:schemeClr val="bg1"/>
                </a:solidFill>
              </a:rPr>
              <a:t>　⇒</a:t>
            </a:r>
            <a:r>
              <a:rPr lang="ja-JP" altLang="en-US" b="1" dirty="0">
                <a:solidFill>
                  <a:srgbClr val="FFFF00"/>
                </a:solidFill>
              </a:rPr>
              <a:t>福祉サービス</a:t>
            </a:r>
            <a:r>
              <a:rPr lang="ja-JP" altLang="en-US" b="1" dirty="0">
                <a:solidFill>
                  <a:schemeClr val="bg1"/>
                </a:solidFill>
              </a:rPr>
              <a:t>は事業者と利用者の契約による　←準市場化・多元化</a:t>
            </a:r>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ja-JP" altLang="en-US" sz="2400" b="1" dirty="0">
              <a:solidFill>
                <a:schemeClr val="bg1"/>
              </a:solidFill>
            </a:endParaRPr>
          </a:p>
        </p:txBody>
      </p:sp>
      <p:sp>
        <p:nvSpPr>
          <p:cNvPr id="7" name="テキスト ボックス 6">
            <a:extLst>
              <a:ext uri="{FF2B5EF4-FFF2-40B4-BE49-F238E27FC236}">
                <a16:creationId xmlns:a16="http://schemas.microsoft.com/office/drawing/2014/main" id="{05071C52-A13F-FFA3-6F12-2954DAB0074E}"/>
              </a:ext>
            </a:extLst>
          </p:cNvPr>
          <p:cNvSpPr txBox="1"/>
          <p:nvPr/>
        </p:nvSpPr>
        <p:spPr>
          <a:xfrm>
            <a:off x="10456986" y="6360057"/>
            <a:ext cx="1266091" cy="445477"/>
          </a:xfrm>
          <a:prstGeom prst="rect">
            <a:avLst/>
          </a:prstGeom>
          <a:solidFill>
            <a:schemeClr val="tx1"/>
          </a:solidFill>
        </p:spPr>
        <p:txBody>
          <a:bodyPr wrap="square" rtlCol="0">
            <a:spAutoFit/>
          </a:bodyPr>
          <a:lstStyle/>
          <a:p>
            <a:endParaRPr kumimoji="1" lang="ja-JP" altLang="en-US"/>
          </a:p>
        </p:txBody>
      </p:sp>
    </p:spTree>
    <p:extLst>
      <p:ext uri="{BB962C8B-B14F-4D97-AF65-F5344CB8AC3E}">
        <p14:creationId xmlns:p14="http://schemas.microsoft.com/office/powerpoint/2010/main" val="1929588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82BB470-ACD1-B08E-A3E0-94CF84D7CD9E}"/>
              </a:ext>
            </a:extLst>
          </p:cNvPr>
          <p:cNvSpPr>
            <a:spLocks noGrp="1"/>
          </p:cNvSpPr>
          <p:nvPr>
            <p:ph type="sldNum" sz="quarter" idx="12"/>
          </p:nvPr>
        </p:nvSpPr>
        <p:spPr/>
        <p:txBody>
          <a:bodyPr/>
          <a:lstStyle/>
          <a:p>
            <a:fld id="{962E4F61-21FD-45A2-A24D-6311DD04B37C}" type="slidenum">
              <a:rPr lang="ja-JP" altLang="en-US" smtClean="0"/>
              <a:pPr/>
              <a:t>5</a:t>
            </a:fld>
            <a:endParaRPr lang="ja-JP" altLang="en-US" dirty="0"/>
          </a:p>
        </p:txBody>
      </p:sp>
      <p:sp>
        <p:nvSpPr>
          <p:cNvPr id="5" name="テキスト ボックス 4">
            <a:extLst>
              <a:ext uri="{FF2B5EF4-FFF2-40B4-BE49-F238E27FC236}">
                <a16:creationId xmlns:a16="http://schemas.microsoft.com/office/drawing/2014/main" id="{5FA83182-AAC6-C2E5-4FBE-A044B5BC50B5}"/>
              </a:ext>
            </a:extLst>
          </p:cNvPr>
          <p:cNvSpPr txBox="1"/>
          <p:nvPr/>
        </p:nvSpPr>
        <p:spPr>
          <a:xfrm>
            <a:off x="212324" y="191553"/>
            <a:ext cx="3877985" cy="584775"/>
          </a:xfrm>
          <a:prstGeom prst="rect">
            <a:avLst/>
          </a:prstGeom>
          <a:noFill/>
        </p:spPr>
        <p:txBody>
          <a:bodyPr wrap="none" rtlCol="0">
            <a:spAutoFit/>
          </a:bodyPr>
          <a:lstStyle/>
          <a:p>
            <a:r>
              <a:rPr lang="ja-JP" altLang="en-US" sz="3200" b="1">
                <a:solidFill>
                  <a:schemeClr val="bg1"/>
                </a:solidFill>
              </a:rPr>
              <a:t>申請主義のジレンマ</a:t>
            </a:r>
            <a:endParaRPr kumimoji="1" lang="ja-JP" altLang="en-US" sz="3200" b="1" dirty="0">
              <a:solidFill>
                <a:schemeClr val="bg1"/>
              </a:solidFill>
            </a:endParaRPr>
          </a:p>
        </p:txBody>
      </p:sp>
      <p:sp>
        <p:nvSpPr>
          <p:cNvPr id="6" name="コンテンツ プレースホルダー 2">
            <a:extLst>
              <a:ext uri="{FF2B5EF4-FFF2-40B4-BE49-F238E27FC236}">
                <a16:creationId xmlns:a16="http://schemas.microsoft.com/office/drawing/2014/main" id="{C2B33A4C-1699-933D-73B3-12DE1D9CC5CD}"/>
              </a:ext>
            </a:extLst>
          </p:cNvPr>
          <p:cNvSpPr txBox="1">
            <a:spLocks/>
          </p:cNvSpPr>
          <p:nvPr/>
        </p:nvSpPr>
        <p:spPr>
          <a:xfrm>
            <a:off x="117230" y="1324708"/>
            <a:ext cx="11723077" cy="503534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3200" b="1" u="sng" dirty="0">
                <a:solidFill>
                  <a:schemeClr val="bg1"/>
                </a:solidFill>
              </a:rPr>
              <a:t>申請主義のメリット</a:t>
            </a:r>
            <a:r>
              <a:rPr lang="ja-JP" altLang="en-US" sz="3200" b="1" dirty="0">
                <a:solidFill>
                  <a:schemeClr val="bg1"/>
                </a:solidFill>
              </a:rPr>
              <a:t>　</a:t>
            </a:r>
            <a:r>
              <a:rPr lang="ja-JP" altLang="en-US" b="1" dirty="0">
                <a:solidFill>
                  <a:schemeClr val="bg1"/>
                </a:solidFill>
              </a:rPr>
              <a:t>⇔　職権主義と対比して</a:t>
            </a:r>
          </a:p>
          <a:p>
            <a:pPr marL="0" indent="0">
              <a:buNone/>
            </a:pPr>
            <a:r>
              <a:rPr lang="ja-JP" altLang="en-US" b="1" dirty="0">
                <a:solidFill>
                  <a:schemeClr val="bg1"/>
                </a:solidFill>
              </a:rPr>
              <a:t> ◯</a:t>
            </a:r>
            <a:r>
              <a:rPr lang="ja-JP" altLang="en-US" b="1" dirty="0">
                <a:solidFill>
                  <a:srgbClr val="FFFF00"/>
                </a:solidFill>
              </a:rPr>
              <a:t>福祉サービス</a:t>
            </a:r>
            <a:r>
              <a:rPr lang="ja-JP" altLang="en-US" b="1" dirty="0">
                <a:solidFill>
                  <a:schemeClr val="bg1"/>
                </a:solidFill>
              </a:rPr>
              <a:t>の利用を求めることができる ←権利性の拡大</a:t>
            </a:r>
          </a:p>
          <a:p>
            <a:pPr marL="0" indent="0">
              <a:buNone/>
            </a:pPr>
            <a:r>
              <a:rPr lang="ja-JP" altLang="en-US" b="1" dirty="0">
                <a:solidFill>
                  <a:schemeClr val="bg1"/>
                </a:solidFill>
              </a:rPr>
              <a:t> ◯自己決定、選択の自由を</a:t>
            </a:r>
            <a:r>
              <a:rPr lang="ja-JP" altLang="en-US" b="1">
                <a:solidFill>
                  <a:schemeClr val="bg1"/>
                </a:solidFill>
              </a:rPr>
              <a:t>保障する</a:t>
            </a:r>
            <a:endParaRPr lang="ja-JP" altLang="en-US" b="1" dirty="0">
              <a:solidFill>
                <a:schemeClr val="bg1"/>
              </a:solidFill>
            </a:endParaRPr>
          </a:p>
          <a:p>
            <a:pPr marL="0" indent="0">
              <a:buNone/>
            </a:pPr>
            <a:endParaRPr lang="ja-JP" altLang="en-US" b="1" u="sng" dirty="0">
              <a:solidFill>
                <a:schemeClr val="bg1"/>
              </a:solidFill>
            </a:endParaRPr>
          </a:p>
          <a:p>
            <a:r>
              <a:rPr lang="ja-JP" altLang="en-US" sz="3200" b="1" u="sng" dirty="0">
                <a:solidFill>
                  <a:schemeClr val="bg1"/>
                </a:solidFill>
              </a:rPr>
              <a:t>申請主義のデメリット</a:t>
            </a:r>
            <a:endParaRPr lang="en-US" altLang="ja-JP" sz="3200" b="1" u="sng" dirty="0">
              <a:solidFill>
                <a:schemeClr val="bg1"/>
              </a:solidFill>
            </a:endParaRPr>
          </a:p>
          <a:p>
            <a:pPr marL="0" indent="0">
              <a:buNone/>
            </a:pPr>
            <a:r>
              <a:rPr lang="ja-JP" altLang="en-US" b="1" dirty="0">
                <a:solidFill>
                  <a:schemeClr val="bg1"/>
                </a:solidFill>
              </a:rPr>
              <a:t> ◯本来なら利用すべき</a:t>
            </a:r>
            <a:r>
              <a:rPr lang="ja-JP" altLang="en-US" b="1" dirty="0">
                <a:solidFill>
                  <a:srgbClr val="FFFF00"/>
                </a:solidFill>
              </a:rPr>
              <a:t>福祉サービス</a:t>
            </a:r>
            <a:r>
              <a:rPr lang="ja-JP" altLang="en-US" b="1" dirty="0">
                <a:solidFill>
                  <a:schemeClr val="bg1"/>
                </a:solidFill>
              </a:rPr>
              <a:t>が利用できないことがある</a:t>
            </a:r>
          </a:p>
          <a:p>
            <a:pPr marL="0" indent="0">
              <a:buNone/>
            </a:pPr>
            <a:r>
              <a:rPr lang="ja-JP" altLang="en-US" b="1" dirty="0">
                <a:solidFill>
                  <a:schemeClr val="bg1"/>
                </a:solidFill>
              </a:rPr>
              <a:t>　１）</a:t>
            </a:r>
            <a:r>
              <a:rPr lang="ja-JP" altLang="en-US" b="1" dirty="0">
                <a:solidFill>
                  <a:srgbClr val="FFFF00"/>
                </a:solidFill>
              </a:rPr>
              <a:t>福祉サービス</a:t>
            </a:r>
            <a:r>
              <a:rPr lang="ja-JP" altLang="en-US" b="1" dirty="0">
                <a:solidFill>
                  <a:schemeClr val="bg1"/>
                </a:solidFill>
              </a:rPr>
              <a:t>の情報を知らない</a:t>
            </a:r>
            <a:endParaRPr lang="en-US" altLang="ja-JP" b="1" dirty="0">
              <a:solidFill>
                <a:schemeClr val="bg1"/>
              </a:solidFill>
            </a:endParaRPr>
          </a:p>
          <a:p>
            <a:pPr marL="0" indent="0">
              <a:buNone/>
            </a:pPr>
            <a:r>
              <a:rPr lang="ja-JP" altLang="en-US" b="1" dirty="0">
                <a:solidFill>
                  <a:schemeClr val="bg1"/>
                </a:solidFill>
              </a:rPr>
              <a:t>　２）窓口移動・意思疎通等が困難、必要書類の入手・作成等が困難</a:t>
            </a:r>
          </a:p>
          <a:p>
            <a:pPr marL="0" indent="0">
              <a:buNone/>
            </a:pPr>
            <a:r>
              <a:rPr lang="ja-JP" altLang="en-US" b="1" dirty="0">
                <a:solidFill>
                  <a:schemeClr val="bg1"/>
                </a:solidFill>
              </a:rPr>
              <a:t>　３）スティグマ、恥意識、周囲からの非難・レッテル</a:t>
            </a:r>
          </a:p>
          <a:p>
            <a:endParaRPr lang="ja-JP" altLang="en-US" b="1" u="sng" dirty="0">
              <a:solidFill>
                <a:schemeClr val="bg1"/>
              </a:solidFill>
            </a:endParaRPr>
          </a:p>
          <a:p>
            <a:endParaRPr lang="en-US" altLang="ja-JP" b="1" dirty="0">
              <a:solidFill>
                <a:schemeClr val="bg1"/>
              </a:solidFill>
            </a:endParaRPr>
          </a:p>
          <a:p>
            <a:endParaRPr lang="en-US" altLang="ja-JP" b="1" dirty="0">
              <a:solidFill>
                <a:schemeClr val="bg1"/>
              </a:solidFill>
            </a:endParaRPr>
          </a:p>
          <a:p>
            <a:endParaRPr lang="en-US" altLang="ja-JP" b="1" dirty="0">
              <a:solidFill>
                <a:schemeClr val="bg1"/>
              </a:solidFill>
            </a:endParaRPr>
          </a:p>
          <a:p>
            <a:endParaRPr lang="en-US" altLang="ja-JP" b="1" dirty="0">
              <a:solidFill>
                <a:schemeClr val="bg1"/>
              </a:solidFill>
            </a:endParaRPr>
          </a:p>
          <a:p>
            <a:endParaRPr lang="en-US" altLang="ja-JP" b="1" dirty="0">
              <a:solidFill>
                <a:schemeClr val="bg1"/>
              </a:solidFill>
            </a:endParaRPr>
          </a:p>
          <a:p>
            <a:endParaRPr lang="en-US" altLang="ja-JP" b="1" dirty="0">
              <a:solidFill>
                <a:schemeClr val="bg1"/>
              </a:solidFill>
            </a:endParaRPr>
          </a:p>
          <a:p>
            <a:endParaRPr lang="en-US" altLang="ja-JP" b="1" dirty="0">
              <a:solidFill>
                <a:schemeClr val="bg1"/>
              </a:solidFill>
            </a:endParaRPr>
          </a:p>
          <a:p>
            <a:endParaRPr lang="ja-JP" altLang="en-US" b="1" dirty="0">
              <a:solidFill>
                <a:schemeClr val="bg1"/>
              </a:solidFill>
            </a:endParaRPr>
          </a:p>
        </p:txBody>
      </p:sp>
      <p:sp>
        <p:nvSpPr>
          <p:cNvPr id="3" name="テキスト ボックス 2">
            <a:extLst>
              <a:ext uri="{FF2B5EF4-FFF2-40B4-BE49-F238E27FC236}">
                <a16:creationId xmlns:a16="http://schemas.microsoft.com/office/drawing/2014/main" id="{D36D491F-997A-7BDB-707F-65F03425BE66}"/>
              </a:ext>
            </a:extLst>
          </p:cNvPr>
          <p:cNvSpPr txBox="1"/>
          <p:nvPr/>
        </p:nvSpPr>
        <p:spPr>
          <a:xfrm>
            <a:off x="10456986" y="6360057"/>
            <a:ext cx="1266091" cy="445477"/>
          </a:xfrm>
          <a:prstGeom prst="rect">
            <a:avLst/>
          </a:prstGeom>
          <a:solidFill>
            <a:schemeClr val="tx1"/>
          </a:solidFill>
        </p:spPr>
        <p:txBody>
          <a:bodyPr wrap="square" rtlCol="0">
            <a:spAutoFit/>
          </a:bodyPr>
          <a:lstStyle/>
          <a:p>
            <a:endParaRPr kumimoji="1" lang="ja-JP" altLang="en-US"/>
          </a:p>
        </p:txBody>
      </p:sp>
    </p:spTree>
    <p:extLst>
      <p:ext uri="{BB962C8B-B14F-4D97-AF65-F5344CB8AC3E}">
        <p14:creationId xmlns:p14="http://schemas.microsoft.com/office/powerpoint/2010/main" val="363460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82BB470-ACD1-B08E-A3E0-94CF84D7CD9E}"/>
              </a:ext>
            </a:extLst>
          </p:cNvPr>
          <p:cNvSpPr>
            <a:spLocks noGrp="1"/>
          </p:cNvSpPr>
          <p:nvPr>
            <p:ph type="sldNum" sz="quarter" idx="12"/>
          </p:nvPr>
        </p:nvSpPr>
        <p:spPr/>
        <p:txBody>
          <a:bodyPr/>
          <a:lstStyle/>
          <a:p>
            <a:fld id="{962E4F61-21FD-45A2-A24D-6311DD04B37C}" type="slidenum">
              <a:rPr lang="ja-JP" altLang="en-US" smtClean="0"/>
              <a:pPr/>
              <a:t>6</a:t>
            </a:fld>
            <a:endParaRPr lang="ja-JP" altLang="en-US" dirty="0"/>
          </a:p>
        </p:txBody>
      </p:sp>
      <p:sp>
        <p:nvSpPr>
          <p:cNvPr id="5" name="テキスト ボックス 4">
            <a:extLst>
              <a:ext uri="{FF2B5EF4-FFF2-40B4-BE49-F238E27FC236}">
                <a16:creationId xmlns:a16="http://schemas.microsoft.com/office/drawing/2014/main" id="{5FA83182-AAC6-C2E5-4FBE-A044B5BC50B5}"/>
              </a:ext>
            </a:extLst>
          </p:cNvPr>
          <p:cNvSpPr txBox="1"/>
          <p:nvPr/>
        </p:nvSpPr>
        <p:spPr>
          <a:xfrm>
            <a:off x="212324" y="191553"/>
            <a:ext cx="3877985" cy="584775"/>
          </a:xfrm>
          <a:prstGeom prst="rect">
            <a:avLst/>
          </a:prstGeom>
          <a:noFill/>
        </p:spPr>
        <p:txBody>
          <a:bodyPr wrap="none" rtlCol="0">
            <a:spAutoFit/>
          </a:bodyPr>
          <a:lstStyle/>
          <a:p>
            <a:r>
              <a:rPr lang="ja-JP" altLang="en-US" sz="3200" b="1">
                <a:solidFill>
                  <a:schemeClr val="bg1"/>
                </a:solidFill>
              </a:rPr>
              <a:t>本講座の趣旨と内容</a:t>
            </a:r>
            <a:endParaRPr kumimoji="1" lang="ja-JP" altLang="en-US" sz="3200" b="1" dirty="0">
              <a:solidFill>
                <a:schemeClr val="bg1"/>
              </a:solidFill>
            </a:endParaRPr>
          </a:p>
        </p:txBody>
      </p:sp>
      <p:sp>
        <p:nvSpPr>
          <p:cNvPr id="6" name="コンテンツ プレースホルダー 2">
            <a:extLst>
              <a:ext uri="{FF2B5EF4-FFF2-40B4-BE49-F238E27FC236}">
                <a16:creationId xmlns:a16="http://schemas.microsoft.com/office/drawing/2014/main" id="{C2B33A4C-1699-933D-73B3-12DE1D9CC5CD}"/>
              </a:ext>
            </a:extLst>
          </p:cNvPr>
          <p:cNvSpPr txBox="1">
            <a:spLocks/>
          </p:cNvSpPr>
          <p:nvPr/>
        </p:nvSpPr>
        <p:spPr>
          <a:xfrm>
            <a:off x="0" y="1085869"/>
            <a:ext cx="11979675" cy="5719665"/>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3200" b="1" u="sng" dirty="0">
                <a:solidFill>
                  <a:schemeClr val="bg1"/>
                </a:solidFill>
              </a:rPr>
              <a:t>テーマ：海外との比較で考える「攻めの福祉」の可能性</a:t>
            </a:r>
          </a:p>
          <a:p>
            <a:pPr marL="0" indent="0">
              <a:buNone/>
            </a:pPr>
            <a:r>
              <a:rPr lang="ja-JP" altLang="en-US" b="1" dirty="0">
                <a:solidFill>
                  <a:schemeClr val="bg1"/>
                </a:solidFill>
              </a:rPr>
              <a:t>　⇒海外では申請主義はどうなっているのだろうか？</a:t>
            </a:r>
          </a:p>
          <a:p>
            <a:pPr marL="0" indent="0">
              <a:buNone/>
            </a:pPr>
            <a:r>
              <a:rPr lang="ja-JP" altLang="en-US" b="1" dirty="0">
                <a:solidFill>
                  <a:schemeClr val="bg1"/>
                </a:solidFill>
              </a:rPr>
              <a:t>　　申請主義のデメリットを克服するためにどのように支援しているのか？</a:t>
            </a:r>
          </a:p>
          <a:p>
            <a:pPr marL="0" indent="0">
              <a:buNone/>
            </a:pPr>
            <a:endParaRPr lang="ja-JP" altLang="en-US" b="1" dirty="0">
              <a:solidFill>
                <a:schemeClr val="bg1"/>
              </a:solidFill>
            </a:endParaRPr>
          </a:p>
          <a:p>
            <a:r>
              <a:rPr lang="ja-JP" altLang="en-US" sz="3200" b="1" u="sng" dirty="0">
                <a:solidFill>
                  <a:schemeClr val="bg1"/>
                </a:solidFill>
              </a:rPr>
              <a:t>本講座で取り上げる国とその報告者</a:t>
            </a:r>
            <a:r>
              <a:rPr lang="ja-JP" altLang="en-US" b="1">
                <a:solidFill>
                  <a:schemeClr val="bg1"/>
                </a:solidFill>
              </a:rPr>
              <a:t>（１人 </a:t>
            </a:r>
            <a:r>
              <a:rPr lang="en-US" altLang="ja-JP" b="1" dirty="0">
                <a:solidFill>
                  <a:schemeClr val="bg1"/>
                </a:solidFill>
              </a:rPr>
              <a:t>25</a:t>
            </a:r>
            <a:r>
              <a:rPr lang="ja-JP" altLang="en-US" b="1" dirty="0">
                <a:solidFill>
                  <a:schemeClr val="bg1"/>
                </a:solidFill>
              </a:rPr>
              <a:t>分程度の報告）</a:t>
            </a:r>
          </a:p>
          <a:p>
            <a:pPr marL="0" indent="0">
              <a:buNone/>
            </a:pPr>
            <a:r>
              <a:rPr lang="ja-JP" altLang="en-US" b="1" dirty="0">
                <a:solidFill>
                  <a:schemeClr val="bg1"/>
                </a:solidFill>
              </a:rPr>
              <a:t>　①カナダ　：二木泉 氏　　  </a:t>
            </a:r>
            <a:r>
              <a:rPr lang="ja-JP" altLang="en-US" sz="2200" b="1" dirty="0">
                <a:solidFill>
                  <a:schemeClr val="bg1"/>
                </a:solidFill>
              </a:rPr>
              <a:t>トロント大学大学院社会学部博士課程、</a:t>
            </a:r>
            <a:endParaRPr lang="en-US" altLang="ja-JP" sz="2200" b="1" dirty="0">
              <a:solidFill>
                <a:schemeClr val="bg1"/>
              </a:solidFill>
            </a:endParaRPr>
          </a:p>
          <a:p>
            <a:pPr marL="0" indent="0">
              <a:buNone/>
            </a:pPr>
            <a:r>
              <a:rPr lang="ja-JP" altLang="en-US" sz="2200" b="1" dirty="0">
                <a:solidFill>
                  <a:schemeClr val="bg1"/>
                </a:solidFill>
              </a:rPr>
              <a:t>　　　　　　　　　　　　　　　　　　オンタリオ州認定ソーシャルワーカー</a:t>
            </a:r>
            <a:endParaRPr lang="ja-JP" altLang="en-US" b="1" dirty="0">
              <a:solidFill>
                <a:schemeClr val="bg1"/>
              </a:solidFill>
            </a:endParaRPr>
          </a:p>
          <a:p>
            <a:pPr marL="0" indent="0">
              <a:buNone/>
            </a:pPr>
            <a:r>
              <a:rPr lang="ja-JP" altLang="en-US" b="1" dirty="0">
                <a:solidFill>
                  <a:schemeClr val="bg1"/>
                </a:solidFill>
              </a:rPr>
              <a:t>　②イギリス：日野原由未 氏</a:t>
            </a:r>
            <a:r>
              <a:rPr lang="ja-JP" altLang="en-US" sz="2200" b="1" dirty="0">
                <a:solidFill>
                  <a:schemeClr val="bg1"/>
                </a:solidFill>
              </a:rPr>
              <a:t>　岩手県立大学社会福祉学部准教授 </a:t>
            </a:r>
            <a:endParaRPr lang="ja-JP" altLang="en-US" b="1" dirty="0">
              <a:solidFill>
                <a:schemeClr val="bg1"/>
              </a:solidFill>
            </a:endParaRPr>
          </a:p>
          <a:p>
            <a:pPr marL="0" indent="0">
              <a:buNone/>
            </a:pPr>
            <a:r>
              <a:rPr lang="ja-JP" altLang="en-US" b="1" dirty="0">
                <a:solidFill>
                  <a:schemeClr val="bg1"/>
                </a:solidFill>
              </a:rPr>
              <a:t>　③フランス：佐藤順子 氏　  </a:t>
            </a:r>
            <a:r>
              <a:rPr lang="ja-JP" altLang="en-US" sz="2000" b="1" dirty="0">
                <a:solidFill>
                  <a:schemeClr val="bg1"/>
                </a:solidFill>
              </a:rPr>
              <a:t>佛教大学専門職キャリアサポートセンター専任講師</a:t>
            </a:r>
            <a:endParaRPr lang="en-US" altLang="ja-JP" sz="2000" b="1" dirty="0">
              <a:solidFill>
                <a:schemeClr val="bg1"/>
              </a:solidFill>
            </a:endParaRPr>
          </a:p>
          <a:p>
            <a:pPr marL="0" indent="0">
              <a:buNone/>
            </a:pPr>
            <a:endParaRPr lang="ja-JP" altLang="en-US" sz="1600" b="1" dirty="0">
              <a:solidFill>
                <a:schemeClr val="bg1"/>
              </a:solidFill>
            </a:endParaRPr>
          </a:p>
          <a:p>
            <a:r>
              <a:rPr lang="ja-JP" altLang="en-US" b="1" dirty="0">
                <a:solidFill>
                  <a:schemeClr val="bg1"/>
                </a:solidFill>
              </a:rPr>
              <a:t>報告後、論点整理・まとめ（</a:t>
            </a:r>
            <a:r>
              <a:rPr lang="en-US" altLang="ja-JP" b="1" dirty="0">
                <a:solidFill>
                  <a:schemeClr val="bg1"/>
                </a:solidFill>
              </a:rPr>
              <a:t>10</a:t>
            </a:r>
            <a:r>
              <a:rPr lang="ja-JP" altLang="en-US" b="1" dirty="0">
                <a:solidFill>
                  <a:schemeClr val="bg1"/>
                </a:solidFill>
              </a:rPr>
              <a:t>分）、質疑・討論（</a:t>
            </a:r>
            <a:r>
              <a:rPr lang="en-US" altLang="ja-JP" b="1" dirty="0">
                <a:solidFill>
                  <a:schemeClr val="bg1"/>
                </a:solidFill>
              </a:rPr>
              <a:t>30</a:t>
            </a:r>
            <a:r>
              <a:rPr lang="ja-JP" altLang="en-US" b="1" dirty="0">
                <a:solidFill>
                  <a:schemeClr val="bg1"/>
                </a:solidFill>
              </a:rPr>
              <a:t>分）、総括（</a:t>
            </a:r>
            <a:r>
              <a:rPr lang="en-US" altLang="ja-JP" b="1" dirty="0">
                <a:solidFill>
                  <a:schemeClr val="bg1"/>
                </a:solidFill>
              </a:rPr>
              <a:t>10</a:t>
            </a:r>
            <a:r>
              <a:rPr lang="ja-JP" altLang="en-US" b="1" dirty="0">
                <a:solidFill>
                  <a:schemeClr val="bg1"/>
                </a:solidFill>
              </a:rPr>
              <a:t>分）</a:t>
            </a:r>
          </a:p>
          <a:p>
            <a:pPr marL="0" indent="0">
              <a:buNone/>
            </a:pPr>
            <a:r>
              <a:rPr lang="ja-JP" altLang="en-US" b="1" dirty="0">
                <a:solidFill>
                  <a:schemeClr val="bg1"/>
                </a:solidFill>
              </a:rPr>
              <a:t>    ⇒</a:t>
            </a:r>
            <a:r>
              <a:rPr lang="en-US" altLang="ja-JP" b="1" dirty="0">
                <a:solidFill>
                  <a:schemeClr val="bg1"/>
                </a:solidFill>
              </a:rPr>
              <a:t>12</a:t>
            </a:r>
            <a:r>
              <a:rPr lang="ja-JP" altLang="en-US" b="1" dirty="0">
                <a:solidFill>
                  <a:schemeClr val="bg1"/>
                </a:solidFill>
              </a:rPr>
              <a:t>時</a:t>
            </a:r>
            <a:r>
              <a:rPr lang="en-US" altLang="ja-JP" b="1" dirty="0">
                <a:solidFill>
                  <a:schemeClr val="bg1"/>
                </a:solidFill>
              </a:rPr>
              <a:t>30</a:t>
            </a:r>
            <a:r>
              <a:rPr lang="ja-JP" altLang="en-US" b="1" dirty="0">
                <a:solidFill>
                  <a:schemeClr val="bg1"/>
                </a:solidFill>
              </a:rPr>
              <a:t>分 終了予定</a:t>
            </a:r>
          </a:p>
          <a:p>
            <a:endParaRPr lang="ja-JP" altLang="en-US" b="1" u="sng"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ja-JP" altLang="en-US" sz="2400" b="1" dirty="0">
              <a:solidFill>
                <a:schemeClr val="bg1"/>
              </a:solidFill>
            </a:endParaRPr>
          </a:p>
        </p:txBody>
      </p:sp>
      <p:sp>
        <p:nvSpPr>
          <p:cNvPr id="3" name="テキスト ボックス 2">
            <a:extLst>
              <a:ext uri="{FF2B5EF4-FFF2-40B4-BE49-F238E27FC236}">
                <a16:creationId xmlns:a16="http://schemas.microsoft.com/office/drawing/2014/main" id="{017D43C4-4850-7D32-E502-E5E05B19B017}"/>
              </a:ext>
            </a:extLst>
          </p:cNvPr>
          <p:cNvSpPr txBox="1"/>
          <p:nvPr/>
        </p:nvSpPr>
        <p:spPr>
          <a:xfrm>
            <a:off x="10456986" y="6360057"/>
            <a:ext cx="1266091" cy="445477"/>
          </a:xfrm>
          <a:prstGeom prst="rect">
            <a:avLst/>
          </a:prstGeom>
          <a:solidFill>
            <a:schemeClr val="tx1"/>
          </a:solidFill>
        </p:spPr>
        <p:txBody>
          <a:bodyPr wrap="square" rtlCol="0">
            <a:spAutoFit/>
          </a:bodyPr>
          <a:lstStyle/>
          <a:p>
            <a:endParaRPr kumimoji="1" lang="ja-JP" altLang="en-US"/>
          </a:p>
        </p:txBody>
      </p:sp>
    </p:spTree>
    <p:extLst>
      <p:ext uri="{BB962C8B-B14F-4D97-AF65-F5344CB8AC3E}">
        <p14:creationId xmlns:p14="http://schemas.microsoft.com/office/powerpoint/2010/main" val="338679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82BB470-ACD1-B08E-A3E0-94CF84D7CD9E}"/>
              </a:ext>
            </a:extLst>
          </p:cNvPr>
          <p:cNvSpPr>
            <a:spLocks noGrp="1"/>
          </p:cNvSpPr>
          <p:nvPr>
            <p:ph type="sldNum" sz="quarter" idx="12"/>
          </p:nvPr>
        </p:nvSpPr>
        <p:spPr/>
        <p:txBody>
          <a:bodyPr/>
          <a:lstStyle/>
          <a:p>
            <a:fld id="{962E4F61-21FD-45A2-A24D-6311DD04B37C}" type="slidenum">
              <a:rPr lang="ja-JP" altLang="en-US" smtClean="0"/>
              <a:pPr/>
              <a:t>7</a:t>
            </a:fld>
            <a:endParaRPr lang="ja-JP" altLang="en-US" dirty="0"/>
          </a:p>
        </p:txBody>
      </p:sp>
      <p:sp>
        <p:nvSpPr>
          <p:cNvPr id="5" name="テキスト ボックス 4">
            <a:extLst>
              <a:ext uri="{FF2B5EF4-FFF2-40B4-BE49-F238E27FC236}">
                <a16:creationId xmlns:a16="http://schemas.microsoft.com/office/drawing/2014/main" id="{5FA83182-AAC6-C2E5-4FBE-A044B5BC50B5}"/>
              </a:ext>
            </a:extLst>
          </p:cNvPr>
          <p:cNvSpPr txBox="1"/>
          <p:nvPr/>
        </p:nvSpPr>
        <p:spPr>
          <a:xfrm>
            <a:off x="212324" y="191553"/>
            <a:ext cx="4288353" cy="584775"/>
          </a:xfrm>
          <a:prstGeom prst="rect">
            <a:avLst/>
          </a:prstGeom>
          <a:noFill/>
        </p:spPr>
        <p:txBody>
          <a:bodyPr wrap="none" rtlCol="0">
            <a:spAutoFit/>
          </a:bodyPr>
          <a:lstStyle/>
          <a:p>
            <a:r>
              <a:rPr lang="ja-JP" altLang="en-US" sz="3200" b="1">
                <a:solidFill>
                  <a:schemeClr val="bg1"/>
                </a:solidFill>
              </a:rPr>
              <a:t>報告の大まかな枠組み</a:t>
            </a:r>
            <a:endParaRPr kumimoji="1" lang="ja-JP" altLang="en-US" sz="3200" b="1" dirty="0">
              <a:solidFill>
                <a:schemeClr val="bg1"/>
              </a:solidFill>
            </a:endParaRPr>
          </a:p>
        </p:txBody>
      </p:sp>
      <p:sp>
        <p:nvSpPr>
          <p:cNvPr id="6" name="コンテンツ プレースホルダー 2">
            <a:extLst>
              <a:ext uri="{FF2B5EF4-FFF2-40B4-BE49-F238E27FC236}">
                <a16:creationId xmlns:a16="http://schemas.microsoft.com/office/drawing/2014/main" id="{C2B33A4C-1699-933D-73B3-12DE1D9CC5CD}"/>
              </a:ext>
            </a:extLst>
          </p:cNvPr>
          <p:cNvSpPr txBox="1">
            <a:spLocks/>
          </p:cNvSpPr>
          <p:nvPr/>
        </p:nvSpPr>
        <p:spPr>
          <a:xfrm>
            <a:off x="468923" y="1138334"/>
            <a:ext cx="9847386" cy="571966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b="1" dirty="0">
                <a:solidFill>
                  <a:schemeClr val="bg1"/>
                </a:solidFill>
              </a:rPr>
              <a:t>国によって、前提や制度等が異なるので、</a:t>
            </a:r>
            <a:endParaRPr lang="en-US" altLang="ja-JP" b="1" dirty="0">
              <a:solidFill>
                <a:schemeClr val="bg1"/>
              </a:solidFill>
            </a:endParaRPr>
          </a:p>
          <a:p>
            <a:pPr marL="0" indent="0">
              <a:buNone/>
            </a:pPr>
            <a:r>
              <a:rPr lang="ja-JP" altLang="en-US" b="1" dirty="0">
                <a:solidFill>
                  <a:schemeClr val="bg1"/>
                </a:solidFill>
              </a:rPr>
              <a:t>　　　　　　　報告に際して 大まかな枠組みを共有</a:t>
            </a:r>
          </a:p>
          <a:p>
            <a:endParaRPr lang="ja-JP" altLang="en-US" b="1" u="sng" dirty="0">
              <a:solidFill>
                <a:schemeClr val="bg1"/>
              </a:solidFill>
            </a:endParaRPr>
          </a:p>
          <a:p>
            <a:pPr marL="0" indent="0">
              <a:buNone/>
            </a:pPr>
            <a:r>
              <a:rPr lang="ja-JP" altLang="en-US" sz="3200" b="1" dirty="0">
                <a:solidFill>
                  <a:schemeClr val="bg1"/>
                </a:solidFill>
              </a:rPr>
              <a:t>１）</a:t>
            </a:r>
            <a:r>
              <a:rPr lang="ja-JP" altLang="en-US" sz="3200" b="1" u="sng" dirty="0">
                <a:solidFill>
                  <a:schemeClr val="bg1"/>
                </a:solidFill>
              </a:rPr>
              <a:t>各国の社会福祉の基本的な特徴</a:t>
            </a:r>
          </a:p>
          <a:p>
            <a:pPr marL="0" indent="0">
              <a:buNone/>
            </a:pPr>
            <a:r>
              <a:rPr lang="ja-JP" altLang="en-US" sz="3200" b="1" dirty="0">
                <a:solidFill>
                  <a:schemeClr val="bg1"/>
                </a:solidFill>
              </a:rPr>
              <a:t>２）</a:t>
            </a:r>
            <a:r>
              <a:rPr lang="ja-JP" altLang="en-US" sz="3200" b="1" u="sng" dirty="0">
                <a:solidFill>
                  <a:schemeClr val="bg1"/>
                </a:solidFill>
              </a:rPr>
              <a:t>申請主義の状況</a:t>
            </a:r>
          </a:p>
          <a:p>
            <a:pPr marL="0" indent="0">
              <a:buNone/>
            </a:pPr>
            <a:r>
              <a:rPr lang="ja-JP" altLang="en-US" sz="3200" b="1" dirty="0">
                <a:solidFill>
                  <a:schemeClr val="bg1"/>
                </a:solidFill>
              </a:rPr>
              <a:t>３）</a:t>
            </a:r>
            <a:r>
              <a:rPr lang="ja-JP" altLang="en-US" sz="3200" b="1" u="sng" dirty="0">
                <a:solidFill>
                  <a:schemeClr val="bg1"/>
                </a:solidFill>
              </a:rPr>
              <a:t>申請を支援したり、促す取り組み</a:t>
            </a:r>
          </a:p>
          <a:p>
            <a:pPr marL="0" indent="0">
              <a:buNone/>
            </a:pPr>
            <a:r>
              <a:rPr lang="ja-JP" altLang="en-US" b="1" dirty="0">
                <a:solidFill>
                  <a:schemeClr val="bg1"/>
                </a:solidFill>
              </a:rPr>
              <a:t>　①制度的な取り組み</a:t>
            </a:r>
          </a:p>
          <a:p>
            <a:pPr marL="0" indent="0">
              <a:buNone/>
            </a:pPr>
            <a:r>
              <a:rPr lang="ja-JP" altLang="en-US" b="1" dirty="0">
                <a:solidFill>
                  <a:schemeClr val="bg1"/>
                </a:solidFill>
              </a:rPr>
              <a:t>　②相談窓口や専門職の配置、アウトリーチ</a:t>
            </a:r>
          </a:p>
          <a:p>
            <a:pPr marL="0" indent="0">
              <a:buNone/>
            </a:pPr>
            <a:r>
              <a:rPr lang="ja-JP" altLang="en-US" b="1" dirty="0">
                <a:solidFill>
                  <a:schemeClr val="bg1"/>
                </a:solidFill>
              </a:rPr>
              <a:t>　③ソーシャルワークの位置づけ等</a:t>
            </a:r>
          </a:p>
          <a:p>
            <a:endParaRPr lang="ja-JP" altLang="en-US" b="1" u="sng"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en-US" altLang="ja-JP" sz="2400" b="1" dirty="0">
              <a:solidFill>
                <a:schemeClr val="bg1"/>
              </a:solidFill>
            </a:endParaRPr>
          </a:p>
          <a:p>
            <a:endParaRPr lang="ja-JP" altLang="en-US" sz="2400" b="1" dirty="0">
              <a:solidFill>
                <a:schemeClr val="bg1"/>
              </a:solidFill>
            </a:endParaRPr>
          </a:p>
        </p:txBody>
      </p:sp>
      <p:sp>
        <p:nvSpPr>
          <p:cNvPr id="4" name="テキスト ボックス 3">
            <a:extLst>
              <a:ext uri="{FF2B5EF4-FFF2-40B4-BE49-F238E27FC236}">
                <a16:creationId xmlns:a16="http://schemas.microsoft.com/office/drawing/2014/main" id="{B82EA6C2-BBA3-6CA8-9E22-69F5CFF887D5}"/>
              </a:ext>
            </a:extLst>
          </p:cNvPr>
          <p:cNvSpPr txBox="1"/>
          <p:nvPr/>
        </p:nvSpPr>
        <p:spPr>
          <a:xfrm>
            <a:off x="10456986" y="6360057"/>
            <a:ext cx="1266091" cy="445477"/>
          </a:xfrm>
          <a:prstGeom prst="rect">
            <a:avLst/>
          </a:prstGeom>
          <a:solidFill>
            <a:schemeClr val="tx1"/>
          </a:solidFill>
        </p:spPr>
        <p:txBody>
          <a:bodyPr wrap="square" rtlCol="0">
            <a:spAutoFit/>
          </a:bodyPr>
          <a:lstStyle/>
          <a:p>
            <a:endParaRPr kumimoji="1" lang="ja-JP" altLang="en-US"/>
          </a:p>
        </p:txBody>
      </p:sp>
    </p:spTree>
    <p:extLst>
      <p:ext uri="{BB962C8B-B14F-4D97-AF65-F5344CB8AC3E}">
        <p14:creationId xmlns:p14="http://schemas.microsoft.com/office/powerpoint/2010/main" val="258334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682</Words>
  <Application>Microsoft Macintosh PowerPoint</Application>
  <PresentationFormat>ワイド画面</PresentationFormat>
  <Paragraphs>114</Paragraphs>
  <Slides>7</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メイリオ</vt:lpstr>
      <vt:lpstr>游ゴシック</vt:lpstr>
      <vt:lpstr>游ゴシック Light</vt:lpstr>
      <vt:lpstr>Arial</vt:lpstr>
      <vt:lpstr>Segoe UI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2018-02-13T04:42:49Z</dcterms:created>
  <dcterms:modified xsi:type="dcterms:W3CDTF">2023-06-14T06:36:02Z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v-toabe@microsoft.com</vt:lpwstr>
  </property>
  <property fmtid="{D5CDD505-2E9C-101B-9397-08002B2CF9AE}" pid="5" name="MSIP_Label_f42aa342-8706-4288-bd11-ebb85995028c_SetDate">
    <vt:lpwstr>2018-02-13T04:43:00.0759563Z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